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60" r:id="rId1"/>
  </p:sldMasterIdLst>
  <p:notesMasterIdLst>
    <p:notesMasterId r:id="rId53"/>
  </p:notesMasterIdLst>
  <p:handoutMasterIdLst>
    <p:handoutMasterId r:id="rId54"/>
  </p:handoutMasterIdLst>
  <p:sldIdLst>
    <p:sldId id="256" r:id="rId2"/>
    <p:sldId id="675" r:id="rId3"/>
    <p:sldId id="925" r:id="rId4"/>
    <p:sldId id="731" r:id="rId5"/>
    <p:sldId id="733" r:id="rId6"/>
    <p:sldId id="948" r:id="rId7"/>
    <p:sldId id="734" r:id="rId8"/>
    <p:sldId id="850" r:id="rId9"/>
    <p:sldId id="851" r:id="rId10"/>
    <p:sldId id="852" r:id="rId11"/>
    <p:sldId id="849" r:id="rId12"/>
    <p:sldId id="853" r:id="rId13"/>
    <p:sldId id="854" r:id="rId14"/>
    <p:sldId id="855" r:id="rId15"/>
    <p:sldId id="856" r:id="rId16"/>
    <p:sldId id="857" r:id="rId17"/>
    <p:sldId id="736" r:id="rId18"/>
    <p:sldId id="858" r:id="rId19"/>
    <p:sldId id="859" r:id="rId20"/>
    <p:sldId id="860" r:id="rId21"/>
    <p:sldId id="861" r:id="rId22"/>
    <p:sldId id="862" r:id="rId23"/>
    <p:sldId id="885" r:id="rId24"/>
    <p:sldId id="886" r:id="rId25"/>
    <p:sldId id="890" r:id="rId26"/>
    <p:sldId id="891" r:id="rId27"/>
    <p:sldId id="892" r:id="rId28"/>
    <p:sldId id="893" r:id="rId29"/>
    <p:sldId id="863" r:id="rId30"/>
    <p:sldId id="947" r:id="rId31"/>
    <p:sldId id="864" r:id="rId32"/>
    <p:sldId id="865" r:id="rId33"/>
    <p:sldId id="866" r:id="rId34"/>
    <p:sldId id="867" r:id="rId35"/>
    <p:sldId id="868" r:id="rId36"/>
    <p:sldId id="869" r:id="rId37"/>
    <p:sldId id="870" r:id="rId38"/>
    <p:sldId id="871" r:id="rId39"/>
    <p:sldId id="872" r:id="rId40"/>
    <p:sldId id="873" r:id="rId41"/>
    <p:sldId id="874" r:id="rId42"/>
    <p:sldId id="875" r:id="rId43"/>
    <p:sldId id="876" r:id="rId44"/>
    <p:sldId id="877" r:id="rId45"/>
    <p:sldId id="878" r:id="rId46"/>
    <p:sldId id="879" r:id="rId47"/>
    <p:sldId id="880" r:id="rId48"/>
    <p:sldId id="881" r:id="rId49"/>
    <p:sldId id="882" r:id="rId50"/>
    <p:sldId id="883" r:id="rId51"/>
    <p:sldId id="492" r:id="rId52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D050"/>
    <a:srgbClr val="FFCCFF"/>
    <a:srgbClr val="FF99FF"/>
    <a:srgbClr val="FFC000"/>
    <a:srgbClr val="CC3300"/>
    <a:srgbClr val="FF9966"/>
    <a:srgbClr val="FFCC99"/>
    <a:srgbClr val="33CC33"/>
    <a:srgbClr val="A6A6A6"/>
    <a:srgbClr val="6BDB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Estilo temático 2 - Énfasis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7CE84F3-28C3-443E-9E96-99CF82512B78}" styleName="Estilo oscuro 1 - Énfasis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7145" autoAdjust="0"/>
    <p:restoredTop sz="94660"/>
  </p:normalViewPr>
  <p:slideViewPr>
    <p:cSldViewPr snapToObjects="1">
      <p:cViewPr varScale="1">
        <p:scale>
          <a:sx n="92" d="100"/>
          <a:sy n="92" d="100"/>
        </p:scale>
        <p:origin x="96" y="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notesViewPr>
    <p:cSldViewPr snapToObjects="1">
      <p:cViewPr varScale="1">
        <p:scale>
          <a:sx n="71" d="100"/>
          <a:sy n="71" d="100"/>
        </p:scale>
        <p:origin x="-3372" y="-108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8F6882-623C-4F59-89C4-4E5CBDBBE090}" type="datetimeFigureOut">
              <a:rPr lang="es-ES" smtClean="0"/>
              <a:pPr/>
              <a:t>23/11/2018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30F02F-573B-4E64-A300-A7C38385775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ECD25255-EE5E-40E3-B634-65B4AA002A7D}" type="datetimeFigureOut">
              <a:rPr lang="es-ES" smtClean="0"/>
              <a:pPr/>
              <a:t>23/11/2018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9DDBB7FF-5F31-4F6A-871A-89C210F39D7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nc-sa/3.0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11/23/2018</a:t>
            </a:fld>
            <a:endParaRPr lang="en-U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11/23/2018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11/23/2018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y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500066"/>
          </a:xfrm>
        </p:spPr>
        <p:txBody>
          <a:bodyPr>
            <a:noAutofit/>
          </a:bodyPr>
          <a:lstStyle>
            <a:lvl1pPr>
              <a:defRPr sz="3600" b="1">
                <a:ln>
                  <a:solidFill>
                    <a:srgbClr val="0070C0"/>
                  </a:solidFill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0" lang="es-ES" dirty="0"/>
              <a:t>Haga clic para modificar el estilo de título del patrón</a:t>
            </a:r>
            <a:endParaRPr kumimoji="0"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110178"/>
          </a:xfrm>
        </p:spPr>
        <p:txBody>
          <a:bodyPr/>
          <a:lstStyle>
            <a:lvl1pPr marL="0" indent="0">
              <a:buNone/>
              <a:defRPr sz="2400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defRPr>
            </a:lvl1pPr>
            <a:lvl2pPr marL="360363" indent="-268288">
              <a:buClr>
                <a:schemeClr val="accent1">
                  <a:lumMod val="40000"/>
                  <a:lumOff val="60000"/>
                </a:schemeClr>
              </a:buClr>
              <a:defRPr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defRPr>
            </a:lvl2pPr>
            <a:lvl3pPr marL="627063" indent="-268288">
              <a:buClr>
                <a:srgbClr val="FFC000"/>
              </a:buClr>
              <a:buFont typeface="Constantia" pitchFamily="18" charset="0"/>
              <a:buChar char="—"/>
              <a:defRPr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defRPr>
            </a:lvl3pPr>
            <a:lvl4pPr>
              <a:defRPr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defRPr>
            </a:lvl4pPr>
            <a:lvl5pPr>
              <a:defRPr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defRPr>
            </a:lvl5pPr>
          </a:lstStyle>
          <a:p>
            <a:pPr lvl="0" eaLnBrk="1" latinLnBrk="0" hangingPunct="1"/>
            <a:r>
              <a:rPr lang="es-ES" dirty="0"/>
              <a:t>Haga clic para modificar el estilo de texto del patrón</a:t>
            </a:r>
          </a:p>
          <a:p>
            <a:pPr lvl="1" eaLnBrk="1" latinLnBrk="0" hangingPunct="1"/>
            <a:r>
              <a:rPr lang="es-ES" dirty="0"/>
              <a:t>Segundo nivel</a:t>
            </a:r>
          </a:p>
          <a:p>
            <a:pPr lvl="2" eaLnBrk="1" latinLnBrk="0" hangingPunct="1"/>
            <a:r>
              <a:rPr lang="es-ES" dirty="0"/>
              <a:t>Tercer nivel</a:t>
            </a:r>
          </a:p>
          <a:p>
            <a:pPr lvl="3" eaLnBrk="1" latinLnBrk="0" hangingPunct="1"/>
            <a:r>
              <a:rPr lang="es-ES" dirty="0"/>
              <a:t>Cuarto nivel</a:t>
            </a:r>
          </a:p>
          <a:p>
            <a:pPr lvl="4" eaLnBrk="1" latinLnBrk="0" hangingPunct="1"/>
            <a:r>
              <a:rPr lang="es-ES" dirty="0"/>
              <a:t>Quinto nivel</a:t>
            </a:r>
            <a:endParaRPr kumimoji="0"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214414" y="6356350"/>
            <a:ext cx="5572164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r>
              <a:rPr lang="es-ES"/>
              <a:t>Fundamentos de programación: Tipos de datos simples e instrucciones básicas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29454" y="6356350"/>
            <a:ext cx="90009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r>
              <a:rPr lang="en-US"/>
              <a:t>Página </a:t>
            </a:r>
            <a:fld id="{042AED99-7FB4-404E-8A97-64753DCE42EC}" type="slidenum">
              <a:rPr lang="en-US" smtClean="0"/>
              <a:pPr/>
              <a:t>‹Nº›</a:t>
            </a:fld>
            <a:endParaRPr lang="en-US" dirty="0"/>
          </a:p>
        </p:txBody>
      </p:sp>
      <p:cxnSp>
        <p:nvCxnSpPr>
          <p:cNvPr id="8" name="7 Conector recto"/>
          <p:cNvCxnSpPr/>
          <p:nvPr userDrawn="1"/>
        </p:nvCxnSpPr>
        <p:spPr>
          <a:xfrm>
            <a:off x="428596" y="857232"/>
            <a:ext cx="8286808" cy="0"/>
          </a:xfrm>
          <a:prstGeom prst="line">
            <a:avLst/>
          </a:prstGeom>
          <a:ln w="28575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0" name="9 Imagen" descr="ucmtrozo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/>
          </a:blip>
          <a:stretch>
            <a:fillRect/>
          </a:stretch>
        </p:blipFill>
        <p:spPr>
          <a:xfrm>
            <a:off x="8058150" y="5669280"/>
            <a:ext cx="1085850" cy="1188720"/>
          </a:xfrm>
          <a:prstGeom prst="rect">
            <a:avLst/>
          </a:prstGeom>
        </p:spPr>
      </p:pic>
      <p:sp>
        <p:nvSpPr>
          <p:cNvPr id="11" name="10 CuadroTexto"/>
          <p:cNvSpPr txBox="1"/>
          <p:nvPr userDrawn="1"/>
        </p:nvSpPr>
        <p:spPr>
          <a:xfrm>
            <a:off x="-32" y="5045880"/>
            <a:ext cx="353943" cy="1336263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s-ES" sz="1100" dirty="0">
                <a:latin typeface="+mj-lt"/>
              </a:rPr>
              <a:t>Luis Hernández Yáñez</a:t>
            </a:r>
          </a:p>
        </p:txBody>
      </p:sp>
      <p:pic>
        <p:nvPicPr>
          <p:cNvPr id="32770" name="Picture 2" descr="http://mirrors.creativecommons.org/presskit/buttons/88x31/png/by-nc-sa.eu.png">
            <a:hlinkClick r:id="rId3"/>
          </p:cNvPr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184" y="6382143"/>
            <a:ext cx="959644" cy="335756"/>
          </a:xfrm>
          <a:prstGeom prst="rect">
            <a:avLst/>
          </a:prstGeom>
          <a:noFill/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11/23/2018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11/23/2018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11/23/2018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11/23/2018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11/23/2018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11/23/2018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11/23/2018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/>
              <a:t>‹Nº›</a:t>
            </a:fld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75000"/>
              </a:schemeClr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  <a:p>
            <a:pPr lvl="1" eaLnBrk="1" latinLnBrk="0" hangingPunct="1"/>
            <a:r>
              <a:rPr kumimoji="0" lang="es-ES"/>
              <a:t>Segundo nivel</a:t>
            </a:r>
          </a:p>
          <a:p>
            <a:pPr lvl="2" eaLnBrk="1" latinLnBrk="0" hangingPunct="1"/>
            <a:r>
              <a:rPr kumimoji="0" lang="es-ES"/>
              <a:t>Tercer nivel</a:t>
            </a:r>
          </a:p>
          <a:p>
            <a:pPr lvl="3" eaLnBrk="1" latinLnBrk="0" hangingPunct="1"/>
            <a:r>
              <a:rPr kumimoji="0" lang="es-ES"/>
              <a:t>Cuarto nivel</a:t>
            </a:r>
          </a:p>
          <a:p>
            <a:pPr lvl="4" eaLnBrk="1" latinLnBrk="0" hangingPunct="1"/>
            <a:r>
              <a:rPr kumimoji="0" lang="es-ES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C9B81F-C347-4BEF-BFDF-29C42F48304A}" type="datetimeFigureOut">
              <a:rPr lang="en-US" smtClean="0"/>
              <a:pPr/>
              <a:t>11/23/2018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‹Nº›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ipe dir="d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nc-sa/3.0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7" Type="http://schemas.openxmlformats.org/officeDocument/2006/relationships/image" Target="../media/image4.png"/><Relationship Id="rId2" Type="http://schemas.openxmlformats.org/officeDocument/2006/relationships/hyperlink" Target="http://creativecommons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reativecommons.org/licenses/by-nc-sa/3.0/" TargetMode="External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428860" y="1844824"/>
            <a:ext cx="6072230" cy="1512167"/>
          </a:xfrm>
        </p:spPr>
        <p:txBody>
          <a:bodyPr>
            <a:normAutofit/>
          </a:bodyPr>
          <a:lstStyle/>
          <a:p>
            <a:pPr algn="l"/>
            <a:r>
              <a:rPr lang="es-ES" sz="4800" dirty="0"/>
              <a:t>Iniciación a Moodle 3.4</a:t>
            </a:r>
            <a:br>
              <a:rPr lang="es-ES" sz="4800" dirty="0"/>
            </a:br>
            <a:r>
              <a:rPr lang="es-ES" sz="4800" dirty="0"/>
              <a:t>1ª parte</a:t>
            </a:r>
          </a:p>
        </p:txBody>
      </p:sp>
      <p:pic>
        <p:nvPicPr>
          <p:cNvPr id="4" name="3 Imagen" descr="ucmtrozo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15225" y="5074920"/>
            <a:ext cx="1628775" cy="1783080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428596" y="642918"/>
            <a:ext cx="59253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Seminarios sobre la plataforma Moodle</a:t>
            </a:r>
          </a:p>
        </p:txBody>
      </p:sp>
      <p:cxnSp>
        <p:nvCxnSpPr>
          <p:cNvPr id="7" name="6 Conector recto"/>
          <p:cNvCxnSpPr/>
          <p:nvPr/>
        </p:nvCxnSpPr>
        <p:spPr>
          <a:xfrm>
            <a:off x="500034" y="1214422"/>
            <a:ext cx="764386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" name="7 CuadroTexto"/>
          <p:cNvSpPr txBox="1">
            <a:spLocks noChangeAspect="1"/>
          </p:cNvSpPr>
          <p:nvPr/>
        </p:nvSpPr>
        <p:spPr>
          <a:xfrm>
            <a:off x="500033" y="1847839"/>
            <a:ext cx="1548000" cy="1548000"/>
          </a:xfrm>
          <a:prstGeom prst="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6000" rIns="36000" rtlCol="0">
            <a:noAutofit/>
          </a:bodyPr>
          <a:lstStyle/>
          <a:p>
            <a:pPr algn="ctr"/>
            <a:r>
              <a:rPr lang="es-ES" sz="8800" b="1" dirty="0">
                <a:solidFill>
                  <a:schemeClr val="bg2"/>
                </a:solidFill>
                <a:latin typeface="+mj-lt"/>
              </a:rPr>
              <a:t>CV</a:t>
            </a:r>
          </a:p>
        </p:txBody>
      </p:sp>
      <p:sp>
        <p:nvSpPr>
          <p:cNvPr id="10" name="2 Subtítulo"/>
          <p:cNvSpPr>
            <a:spLocks noGrp="1"/>
          </p:cNvSpPr>
          <p:nvPr>
            <p:ph type="subTitle" idx="1"/>
          </p:nvPr>
        </p:nvSpPr>
        <p:spPr>
          <a:xfrm>
            <a:off x="604838" y="4157230"/>
            <a:ext cx="6681806" cy="2415042"/>
          </a:xfrm>
        </p:spPr>
        <p:txBody>
          <a:bodyPr>
            <a:normAutofit/>
          </a:bodyPr>
          <a:lstStyle/>
          <a:p>
            <a:r>
              <a:rPr lang="es-E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Campus Virtual de la UCM</a:t>
            </a:r>
            <a:br>
              <a:rPr lang="es-E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br>
              <a:rPr lang="es-E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es-E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Luis Hernández Yáñez</a:t>
            </a:r>
            <a:br>
              <a:rPr lang="es-E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Facultad de Informática</a:t>
            </a:r>
            <a:b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Universidad Complutense</a:t>
            </a:r>
          </a:p>
        </p:txBody>
      </p:sp>
      <p:pic>
        <p:nvPicPr>
          <p:cNvPr id="21506" name="Picture 2" descr="http://mirrors.creativecommons.org/presskit/buttons/88x31/png/by-nc-sa.eu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8" y="5983277"/>
            <a:ext cx="1343501" cy="47005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Formatos generales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11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10178"/>
          </a:xfrm>
        </p:spPr>
        <p:txBody>
          <a:bodyPr>
            <a:normAutofit/>
          </a:bodyPr>
          <a:lstStyle/>
          <a:p>
            <a:pPr indent="1588">
              <a:spcBef>
                <a:spcPts val="0"/>
              </a:spcBef>
              <a:spcAft>
                <a:spcPts val="600"/>
              </a:spcAft>
            </a:pPr>
            <a:r>
              <a:rPr lang="es-ES" sz="28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Estado inicial de una nueva asignatura</a:t>
            </a:r>
          </a:p>
        </p:txBody>
      </p:sp>
      <p:sp>
        <p:nvSpPr>
          <p:cNvPr id="7" name="6 Rectángulo"/>
          <p:cNvSpPr/>
          <p:nvPr/>
        </p:nvSpPr>
        <p:spPr>
          <a:xfrm>
            <a:off x="7092280" y="304291"/>
            <a:ext cx="1548172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r"/>
            <a:r>
              <a:rPr lang="es-E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Formato social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691B1AC0-7F5E-49C6-A5FE-834638A5D1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279" y="1796420"/>
            <a:ext cx="7065442" cy="408085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74795928"/>
      </p:ext>
    </p:extLst>
  </p:cSld>
  <p:clrMapOvr>
    <a:masterClrMapping/>
  </p:clrMapOvr>
  <p:transition spd="med"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99F664B2-C8F3-4DDE-83D1-B0A2720E91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354" y="1072045"/>
            <a:ext cx="7233292" cy="528430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588">
              <a:spcBef>
                <a:spcPts val="0"/>
              </a:spcBef>
              <a:spcAft>
                <a:spcPts val="600"/>
              </a:spcAft>
            </a:pPr>
            <a:r>
              <a:rPr lang="es-ES" dirty="0"/>
              <a:t>La interfaz de usuario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03CFDEF2-203C-4E6D-BB10-D51496BC9330}"/>
              </a:ext>
            </a:extLst>
          </p:cNvPr>
          <p:cNvSpPr/>
          <p:nvPr/>
        </p:nvSpPr>
        <p:spPr>
          <a:xfrm>
            <a:off x="2699792" y="1484784"/>
            <a:ext cx="1584176" cy="360040"/>
          </a:xfrm>
          <a:prstGeom prst="roundRect">
            <a:avLst/>
          </a:prstGeom>
          <a:ln w="38100">
            <a:solidFill>
              <a:srgbClr val="FFC000"/>
            </a:solidFill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/>
          </a:p>
        </p:txBody>
      </p:sp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8BCF3AE8-FC9A-4B4A-B607-8C1B8DE3FE8F}"/>
              </a:ext>
            </a:extLst>
          </p:cNvPr>
          <p:cNvSpPr/>
          <p:nvPr/>
        </p:nvSpPr>
        <p:spPr>
          <a:xfrm>
            <a:off x="2699792" y="1844824"/>
            <a:ext cx="1872208" cy="216024"/>
          </a:xfrm>
          <a:prstGeom prst="roundRect">
            <a:avLst/>
          </a:prstGeom>
          <a:ln w="38100">
            <a:solidFill>
              <a:srgbClr val="FFC000"/>
            </a:solidFill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/>
          </a:p>
        </p:txBody>
      </p:sp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33092F28-4834-4C53-A8DF-627EEF6825C1}"/>
              </a:ext>
            </a:extLst>
          </p:cNvPr>
          <p:cNvSpPr/>
          <p:nvPr/>
        </p:nvSpPr>
        <p:spPr>
          <a:xfrm>
            <a:off x="2699792" y="2204864"/>
            <a:ext cx="3870560" cy="4151486"/>
          </a:xfrm>
          <a:prstGeom prst="roundRect">
            <a:avLst/>
          </a:prstGeom>
          <a:ln w="38100">
            <a:solidFill>
              <a:srgbClr val="FFC000"/>
            </a:solidFill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/>
          </a:p>
        </p:txBody>
      </p:sp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A17F4AAB-9976-4B85-977A-6539D6BC13A3}"/>
              </a:ext>
            </a:extLst>
          </p:cNvPr>
          <p:cNvSpPr/>
          <p:nvPr/>
        </p:nvSpPr>
        <p:spPr>
          <a:xfrm>
            <a:off x="955354" y="1484784"/>
            <a:ext cx="1528212" cy="4871566"/>
          </a:xfrm>
          <a:prstGeom prst="roundRect">
            <a:avLst/>
          </a:prstGeom>
          <a:ln w="38100">
            <a:solidFill>
              <a:srgbClr val="FFC000"/>
            </a:solidFill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/>
          </a:p>
        </p:txBody>
      </p:sp>
      <p:sp>
        <p:nvSpPr>
          <p:cNvPr id="11" name="Rectángulo: esquinas redondeadas 10">
            <a:extLst>
              <a:ext uri="{FF2B5EF4-FFF2-40B4-BE49-F238E27FC236}">
                <a16:creationId xmlns:a16="http://schemas.microsoft.com/office/drawing/2014/main" id="{53D4C1A9-75D1-4937-8509-36517DE2620F}"/>
              </a:ext>
            </a:extLst>
          </p:cNvPr>
          <p:cNvSpPr/>
          <p:nvPr/>
        </p:nvSpPr>
        <p:spPr>
          <a:xfrm>
            <a:off x="6527518" y="2204864"/>
            <a:ext cx="1572874" cy="4151486"/>
          </a:xfrm>
          <a:prstGeom prst="roundRect">
            <a:avLst/>
          </a:prstGeom>
          <a:ln w="38100">
            <a:solidFill>
              <a:srgbClr val="FFC000"/>
            </a:solidFill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417D3309-7534-45B3-8140-328D84C4A7FD}"/>
              </a:ext>
            </a:extLst>
          </p:cNvPr>
          <p:cNvSpPr txBox="1"/>
          <p:nvPr/>
        </p:nvSpPr>
        <p:spPr>
          <a:xfrm>
            <a:off x="4525199" y="1465039"/>
            <a:ext cx="8622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400" b="1" dirty="0">
                <a:solidFill>
                  <a:schemeClr val="bg1"/>
                </a:solidFill>
                <a:latin typeface="+mj-lt"/>
              </a:rPr>
              <a:t>Cabecera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8CDFDD44-4B21-4790-8941-DC00A3C1D3CD}"/>
              </a:ext>
            </a:extLst>
          </p:cNvPr>
          <p:cNvSpPr txBox="1"/>
          <p:nvPr/>
        </p:nvSpPr>
        <p:spPr>
          <a:xfrm>
            <a:off x="4697082" y="1808338"/>
            <a:ext cx="8125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400" b="1" dirty="0">
                <a:solidFill>
                  <a:schemeClr val="bg1"/>
                </a:solidFill>
                <a:latin typeface="+mj-lt"/>
              </a:rPr>
              <a:t>Historial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716C6A4B-756A-4CB3-8571-E17442487C7A}"/>
              </a:ext>
            </a:extLst>
          </p:cNvPr>
          <p:cNvSpPr txBox="1"/>
          <p:nvPr/>
        </p:nvSpPr>
        <p:spPr>
          <a:xfrm>
            <a:off x="5325216" y="2905199"/>
            <a:ext cx="9534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400" b="1" dirty="0">
                <a:solidFill>
                  <a:schemeClr val="bg1"/>
                </a:solidFill>
                <a:latin typeface="+mj-lt"/>
              </a:rPr>
              <a:t>Contenido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7182E255-04B3-4C27-AE1F-F6C41866489B}"/>
              </a:ext>
            </a:extLst>
          </p:cNvPr>
          <p:cNvSpPr txBox="1"/>
          <p:nvPr/>
        </p:nvSpPr>
        <p:spPr>
          <a:xfrm>
            <a:off x="6715555" y="1844824"/>
            <a:ext cx="11968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400" b="1" dirty="0">
                <a:solidFill>
                  <a:schemeClr val="bg1"/>
                </a:solidFill>
                <a:latin typeface="+mj-lt"/>
              </a:rPr>
              <a:t>Herramientas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4457AB4A-36F7-4D07-90B5-8E9B08678C2F}"/>
              </a:ext>
            </a:extLst>
          </p:cNvPr>
          <p:cNvSpPr txBox="1"/>
          <p:nvPr/>
        </p:nvSpPr>
        <p:spPr>
          <a:xfrm>
            <a:off x="1404540" y="1537047"/>
            <a:ext cx="11968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400" b="1" dirty="0">
                <a:solidFill>
                  <a:schemeClr val="bg1"/>
                </a:solidFill>
                <a:latin typeface="+mj-lt"/>
              </a:rPr>
              <a:t>Herramientas</a:t>
            </a:r>
          </a:p>
        </p:txBody>
      </p:sp>
    </p:spTree>
    <p:extLst>
      <p:ext uri="{BB962C8B-B14F-4D97-AF65-F5344CB8AC3E}">
        <p14:creationId xmlns:p14="http://schemas.microsoft.com/office/powerpoint/2010/main" val="2687044252"/>
      </p:ext>
    </p:extLst>
  </p:cSld>
  <p:clrMapOvr>
    <a:masterClrMapping/>
  </p:clrMapOvr>
  <p:transition spd="med"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>
            <a:extLst>
              <a:ext uri="{FF2B5EF4-FFF2-40B4-BE49-F238E27FC236}">
                <a16:creationId xmlns:a16="http://schemas.microsoft.com/office/drawing/2014/main" id="{5534D114-E39C-42D9-A581-542D4E3290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414" y="1772816"/>
            <a:ext cx="3000303" cy="443523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9CE3B697-D567-440E-BDE6-676C5721E1A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11" t="11581" b="15286"/>
          <a:stretch/>
        </p:blipFill>
        <p:spPr>
          <a:xfrm>
            <a:off x="5619198" y="2232722"/>
            <a:ext cx="2808507" cy="404330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6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21497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800" dirty="0">
                <a:solidFill>
                  <a:schemeClr val="bg2">
                    <a:lumMod val="20000"/>
                    <a:lumOff val="80000"/>
                  </a:schemeClr>
                </a:solidFill>
                <a:latin typeface="Cambria" pitchFamily="18" charset="0"/>
              </a:rPr>
              <a:t>Navegación, Administración, Mis cursos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588">
              <a:spcBef>
                <a:spcPts val="0"/>
              </a:spcBef>
              <a:spcAft>
                <a:spcPts val="600"/>
              </a:spcAft>
            </a:pPr>
            <a:r>
              <a:rPr lang="es-ES" dirty="0"/>
              <a:t>Los menús generales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5981349" y="1488924"/>
            <a:ext cx="21287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dirty="0">
                <a:latin typeface="+mj-lt"/>
              </a:rPr>
              <a:t>Al pulsar encima con</a:t>
            </a:r>
            <a:br>
              <a:rPr lang="es-ES" dirty="0">
                <a:latin typeface="+mj-lt"/>
              </a:rPr>
            </a:br>
            <a:r>
              <a:rPr lang="es-ES" dirty="0">
                <a:latin typeface="+mj-lt"/>
              </a:rPr>
              <a:t>el ratón se despliega</a:t>
            </a:r>
          </a:p>
        </p:txBody>
      </p:sp>
      <p:sp>
        <p:nvSpPr>
          <p:cNvPr id="24" name="CuadroTexto 23"/>
          <p:cNvSpPr txBox="1"/>
          <p:nvPr/>
        </p:nvSpPr>
        <p:spPr>
          <a:xfrm>
            <a:off x="2550545" y="2938259"/>
            <a:ext cx="1296189" cy="36933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EXPANDIDO</a:t>
            </a:r>
          </a:p>
        </p:txBody>
      </p:sp>
      <p:cxnSp>
        <p:nvCxnSpPr>
          <p:cNvPr id="27" name="Conector recto de flecha 26"/>
          <p:cNvCxnSpPr>
            <a:cxnSpLocks/>
          </p:cNvCxnSpPr>
          <p:nvPr/>
        </p:nvCxnSpPr>
        <p:spPr>
          <a:xfrm flipH="1">
            <a:off x="7956376" y="2152398"/>
            <a:ext cx="141611" cy="412506"/>
          </a:xfrm>
          <a:prstGeom prst="straightConnector1">
            <a:avLst/>
          </a:prstGeom>
          <a:ln w="28575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uadroTexto 25">
            <a:extLst>
              <a:ext uri="{FF2B5EF4-FFF2-40B4-BE49-F238E27FC236}">
                <a16:creationId xmlns:a16="http://schemas.microsoft.com/office/drawing/2014/main" id="{72305AFA-E02B-4032-B8C6-B77D317F1FE9}"/>
              </a:ext>
            </a:extLst>
          </p:cNvPr>
          <p:cNvSpPr txBox="1"/>
          <p:nvPr/>
        </p:nvSpPr>
        <p:spPr>
          <a:xfrm>
            <a:off x="3892087" y="2014929"/>
            <a:ext cx="13598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>
                <a:latin typeface="+mj-lt"/>
              </a:rPr>
              <a:t>Al pulsar, la columna desaparece</a:t>
            </a:r>
          </a:p>
        </p:txBody>
      </p:sp>
      <p:cxnSp>
        <p:nvCxnSpPr>
          <p:cNvPr id="28" name="Conector recto de flecha 27">
            <a:extLst>
              <a:ext uri="{FF2B5EF4-FFF2-40B4-BE49-F238E27FC236}">
                <a16:creationId xmlns:a16="http://schemas.microsoft.com/office/drawing/2014/main" id="{1A51BB74-E3B3-4903-8BC2-C1D851CA6B61}"/>
              </a:ext>
            </a:extLst>
          </p:cNvPr>
          <p:cNvCxnSpPr>
            <a:cxnSpLocks/>
            <a:stCxn id="26" idx="1"/>
          </p:cNvCxnSpPr>
          <p:nvPr/>
        </p:nvCxnSpPr>
        <p:spPr>
          <a:xfrm flipH="1" flipV="1">
            <a:off x="1214415" y="1951238"/>
            <a:ext cx="2677672" cy="525356"/>
          </a:xfrm>
          <a:prstGeom prst="straightConnector1">
            <a:avLst/>
          </a:prstGeom>
          <a:ln w="28575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739658"/>
      </p:ext>
    </p:extLst>
  </p:cSld>
  <p:clrMapOvr>
    <a:masterClrMapping/>
  </p:clrMapOvr>
  <p:transition spd="med"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9C9B6548-5719-48B4-AED6-D62AD1E9E8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5503" y="1124744"/>
            <a:ext cx="3637659" cy="504055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588">
              <a:spcBef>
                <a:spcPts val="0"/>
              </a:spcBef>
              <a:spcAft>
                <a:spcPts val="600"/>
              </a:spcAft>
            </a:pPr>
            <a:r>
              <a:rPr lang="es-ES" dirty="0"/>
              <a:t>Menús Navegación y Administración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cxnSp>
        <p:nvCxnSpPr>
          <p:cNvPr id="11" name="Conector recto de flecha 10"/>
          <p:cNvCxnSpPr>
            <a:cxnSpLocks/>
          </p:cNvCxnSpPr>
          <p:nvPr/>
        </p:nvCxnSpPr>
        <p:spPr>
          <a:xfrm flipH="1">
            <a:off x="7380312" y="2564904"/>
            <a:ext cx="1440160" cy="0"/>
          </a:xfrm>
          <a:prstGeom prst="straightConnector1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Imagen 11">
            <a:extLst>
              <a:ext uri="{FF2B5EF4-FFF2-40B4-BE49-F238E27FC236}">
                <a16:creationId xmlns:a16="http://schemas.microsoft.com/office/drawing/2014/main" id="{9BC997BD-F5EB-4AAB-9A6E-BEC3021DCE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792" y="1124744"/>
            <a:ext cx="3409788" cy="504055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35803280"/>
      </p:ext>
    </p:extLst>
  </p:cSld>
  <p:clrMapOvr>
    <a:masterClrMapping/>
  </p:clrMapOvr>
  <p:transition spd="med"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3F2ADBBB-E83D-4881-8997-EE4FEF0592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161" y="1412777"/>
            <a:ext cx="7923678" cy="446699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588">
              <a:spcBef>
                <a:spcPts val="0"/>
              </a:spcBef>
              <a:spcAft>
                <a:spcPts val="600"/>
              </a:spcAft>
            </a:pPr>
            <a:r>
              <a:rPr lang="es-ES" dirty="0"/>
              <a:t>Ajustes generales del curso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3317554" y="893038"/>
            <a:ext cx="2508892" cy="36933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Páginas de configuración</a:t>
            </a:r>
          </a:p>
        </p:txBody>
      </p:sp>
      <p:sp>
        <p:nvSpPr>
          <p:cNvPr id="12" name="Cerrar llave 11"/>
          <p:cNvSpPr/>
          <p:nvPr/>
        </p:nvSpPr>
        <p:spPr>
          <a:xfrm>
            <a:off x="4034582" y="3173707"/>
            <a:ext cx="360040" cy="2592288"/>
          </a:xfrm>
          <a:prstGeom prst="rightBrace">
            <a:avLst>
              <a:gd name="adj1" fmla="val 79137"/>
              <a:gd name="adj2" fmla="val 50000"/>
            </a:avLst>
          </a:prstGeom>
          <a:ln w="38100">
            <a:solidFill>
              <a:srgbClr val="FFC000"/>
            </a:solidFill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CuadroTexto 12"/>
          <p:cNvSpPr txBox="1"/>
          <p:nvPr/>
        </p:nvSpPr>
        <p:spPr>
          <a:xfrm>
            <a:off x="4453648" y="4115908"/>
            <a:ext cx="2475806" cy="70788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Secciones colapsadas</a:t>
            </a:r>
            <a:b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(Pulsar para expandir)</a:t>
            </a:r>
          </a:p>
        </p:txBody>
      </p:sp>
      <p:sp>
        <p:nvSpPr>
          <p:cNvPr id="14" name="Elipse 13"/>
          <p:cNvSpPr/>
          <p:nvPr/>
        </p:nvSpPr>
        <p:spPr>
          <a:xfrm>
            <a:off x="7596336" y="2957683"/>
            <a:ext cx="792088" cy="432048"/>
          </a:xfrm>
          <a:prstGeom prst="ellipse">
            <a:avLst/>
          </a:prstGeom>
          <a:ln w="38100">
            <a:solidFill>
              <a:srgbClr val="FFC000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CuadroTexto 14"/>
          <p:cNvSpPr txBox="1"/>
          <p:nvPr/>
        </p:nvSpPr>
        <p:spPr>
          <a:xfrm>
            <a:off x="5765758" y="2815792"/>
            <a:ext cx="1711431" cy="70788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Expande todas</a:t>
            </a:r>
            <a:b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las secciones</a:t>
            </a:r>
          </a:p>
        </p:txBody>
      </p:sp>
    </p:spTree>
    <p:extLst>
      <p:ext uri="{BB962C8B-B14F-4D97-AF65-F5344CB8AC3E}">
        <p14:creationId xmlns:p14="http://schemas.microsoft.com/office/powerpoint/2010/main" val="1769367736"/>
      </p:ext>
    </p:extLst>
  </p:cSld>
  <p:clrMapOvr>
    <a:masterClrMapping/>
  </p:clrMapOvr>
  <p:transition spd="med"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1CA75C20-2F26-4452-9B0C-784913F0941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049"/>
          <a:stretch/>
        </p:blipFill>
        <p:spPr>
          <a:xfrm>
            <a:off x="399359" y="1083741"/>
            <a:ext cx="4594892" cy="512112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588">
              <a:spcBef>
                <a:spcPts val="0"/>
              </a:spcBef>
              <a:spcAft>
                <a:spcPts val="600"/>
              </a:spcAft>
            </a:pPr>
            <a:r>
              <a:rPr lang="es-ES" dirty="0"/>
              <a:t>Ajustes generales del curso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8" name="Señal de prohibido 7"/>
          <p:cNvSpPr/>
          <p:nvPr/>
        </p:nvSpPr>
        <p:spPr>
          <a:xfrm>
            <a:off x="4138511" y="2657870"/>
            <a:ext cx="377224" cy="360040"/>
          </a:xfrm>
          <a:prstGeom prst="noSmoking">
            <a:avLst/>
          </a:prstGeom>
          <a:solidFill>
            <a:srgbClr val="FF0000"/>
          </a:solidFill>
          <a:ln w="38100">
            <a:solidFill>
              <a:srgbClr val="FFC000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16" name="Señal de prohibido 15"/>
          <p:cNvSpPr/>
          <p:nvPr/>
        </p:nvSpPr>
        <p:spPr>
          <a:xfrm>
            <a:off x="3949899" y="4872536"/>
            <a:ext cx="377224" cy="360040"/>
          </a:xfrm>
          <a:prstGeom prst="noSmoking">
            <a:avLst/>
          </a:prstGeom>
          <a:solidFill>
            <a:srgbClr val="FF0000"/>
          </a:solidFill>
          <a:ln w="38100">
            <a:solidFill>
              <a:srgbClr val="FFC000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486722" y="3244195"/>
            <a:ext cx="3294172" cy="40011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¿Ven los estudiantes el curso?</a:t>
            </a:r>
          </a:p>
        </p:txBody>
      </p:sp>
      <p:cxnSp>
        <p:nvCxnSpPr>
          <p:cNvPr id="10" name="Conector recto de flecha 9"/>
          <p:cNvCxnSpPr>
            <a:cxnSpLocks/>
          </p:cNvCxnSpPr>
          <p:nvPr/>
        </p:nvCxnSpPr>
        <p:spPr>
          <a:xfrm flipH="1">
            <a:off x="2447642" y="1867748"/>
            <a:ext cx="531468" cy="337116"/>
          </a:xfrm>
          <a:prstGeom prst="straightConnector1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uadroTexto 17"/>
          <p:cNvSpPr txBox="1"/>
          <p:nvPr/>
        </p:nvSpPr>
        <p:spPr>
          <a:xfrm>
            <a:off x="3050734" y="1667693"/>
            <a:ext cx="1003480" cy="40011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¡Ayuda!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71996626-1216-4DF2-97A8-1799631EBD8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2" r="27249"/>
          <a:stretch/>
        </p:blipFill>
        <p:spPr>
          <a:xfrm>
            <a:off x="4786288" y="2856469"/>
            <a:ext cx="4270734" cy="204816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89851066"/>
      </p:ext>
    </p:extLst>
  </p:cSld>
  <p:clrMapOvr>
    <a:masterClrMapping/>
  </p:clrMapOvr>
  <p:transition spd="med"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n 27">
            <a:extLst>
              <a:ext uri="{FF2B5EF4-FFF2-40B4-BE49-F238E27FC236}">
                <a16:creationId xmlns:a16="http://schemas.microsoft.com/office/drawing/2014/main" id="{5F26F9D2-D90D-4475-975A-6A9F0108F9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0532" y="1936290"/>
            <a:ext cx="4010585" cy="284837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C715F645-91D6-4CA7-A58D-A11423C4C2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289" y="1836554"/>
            <a:ext cx="4591691" cy="30484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588">
              <a:spcBef>
                <a:spcPts val="0"/>
              </a:spcBef>
              <a:spcAft>
                <a:spcPts val="600"/>
              </a:spcAft>
            </a:pPr>
            <a:r>
              <a:rPr lang="es-ES" dirty="0"/>
              <a:t>Ajustes generales del curso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18" name="CuadroTexto 17"/>
          <p:cNvSpPr txBox="1"/>
          <p:nvPr/>
        </p:nvSpPr>
        <p:spPr>
          <a:xfrm>
            <a:off x="7603841" y="2555408"/>
            <a:ext cx="1364220" cy="101566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Importante</a:t>
            </a:r>
            <a:b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decidir de</a:t>
            </a:r>
            <a:b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antemano</a:t>
            </a:r>
          </a:p>
        </p:txBody>
      </p:sp>
      <p:cxnSp>
        <p:nvCxnSpPr>
          <p:cNvPr id="21" name="Conector recto de flecha 20"/>
          <p:cNvCxnSpPr>
            <a:cxnSpLocks/>
            <a:stCxn id="18" idx="1"/>
          </p:cNvCxnSpPr>
          <p:nvPr/>
        </p:nvCxnSpPr>
        <p:spPr>
          <a:xfrm flipH="1">
            <a:off x="6085773" y="3063240"/>
            <a:ext cx="1518068" cy="149736"/>
          </a:xfrm>
          <a:prstGeom prst="straightConnector1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de flecha 22"/>
          <p:cNvCxnSpPr>
            <a:cxnSpLocks/>
            <a:stCxn id="18" idx="1"/>
          </p:cNvCxnSpPr>
          <p:nvPr/>
        </p:nvCxnSpPr>
        <p:spPr>
          <a:xfrm flipH="1" flipV="1">
            <a:off x="7379499" y="2276874"/>
            <a:ext cx="224342" cy="786366"/>
          </a:xfrm>
          <a:prstGeom prst="straightConnector1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Imagen 21">
            <a:extLst>
              <a:ext uri="{FF2B5EF4-FFF2-40B4-BE49-F238E27FC236}">
                <a16:creationId xmlns:a16="http://schemas.microsoft.com/office/drawing/2014/main" id="{2696D727-4B36-4A07-8119-67CB0C4742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5474" y="1075714"/>
            <a:ext cx="1038370" cy="101931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cxnSp>
        <p:nvCxnSpPr>
          <p:cNvPr id="10" name="Conector recto de flecha 9"/>
          <p:cNvCxnSpPr>
            <a:cxnSpLocks/>
          </p:cNvCxnSpPr>
          <p:nvPr/>
        </p:nvCxnSpPr>
        <p:spPr>
          <a:xfrm flipV="1">
            <a:off x="3760026" y="1988840"/>
            <a:ext cx="0" cy="420351"/>
          </a:xfrm>
          <a:prstGeom prst="straightConnector1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Imagen 25">
            <a:extLst>
              <a:ext uri="{FF2B5EF4-FFF2-40B4-BE49-F238E27FC236}">
                <a16:creationId xmlns:a16="http://schemas.microsoft.com/office/drawing/2014/main" id="{34AD521E-5DAC-4B3D-BA0B-E4DB4B7BEE9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6240" y="4827644"/>
            <a:ext cx="2000529" cy="186716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cxnSp>
        <p:nvCxnSpPr>
          <p:cNvPr id="20" name="Conector recto de flecha 19"/>
          <p:cNvCxnSpPr>
            <a:cxnSpLocks/>
          </p:cNvCxnSpPr>
          <p:nvPr/>
        </p:nvCxnSpPr>
        <p:spPr>
          <a:xfrm>
            <a:off x="4378915" y="3048973"/>
            <a:ext cx="0" cy="1836006"/>
          </a:xfrm>
          <a:prstGeom prst="straightConnector1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4273212"/>
      </p:ext>
    </p:extLst>
  </p:cSld>
  <p:clrMapOvr>
    <a:masterClrMapping/>
  </p:clrMapOvr>
  <p:transition spd="med">
    <p:wipe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Ajustes generales del curso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12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21497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800" dirty="0">
                <a:solidFill>
                  <a:schemeClr val="bg2">
                    <a:lumMod val="20000"/>
                    <a:lumOff val="80000"/>
                  </a:schemeClr>
                </a:solidFill>
                <a:latin typeface="Cambria" pitchFamily="18" charset="0"/>
              </a:rPr>
              <a:t>Rastreo de finalización</a:t>
            </a:r>
          </a:p>
          <a:p>
            <a:pPr marL="360363">
              <a:spcBef>
                <a:spcPts val="0"/>
              </a:spcBef>
              <a:spcAft>
                <a:spcPts val="600"/>
              </a:spcAft>
            </a:pPr>
            <a:r>
              <a:rPr lang="es-ES" sz="2200" i="0" dirty="0">
                <a:latin typeface="Cambria" pitchFamily="18" charset="0"/>
              </a:rPr>
              <a:t>Activando esta opción podremos establecer qué documentos tienen que ver los estudiantes, qué foros deben leer, qué tareas tienen que realizar o tests que cumplimentar, …</a:t>
            </a:r>
          </a:p>
          <a:p>
            <a:pPr marL="360363">
              <a:spcBef>
                <a:spcPts val="0"/>
              </a:spcBef>
              <a:spcAft>
                <a:spcPts val="600"/>
              </a:spcAft>
            </a:pPr>
            <a:r>
              <a:rPr lang="es-ES" sz="2200" i="0" dirty="0"/>
              <a:t>Los estudiantes verán qué porcentaje del curso llevan superado</a:t>
            </a:r>
          </a:p>
          <a:p>
            <a:pPr lvl="0">
              <a:spcBef>
                <a:spcPts val="1200"/>
              </a:spcBef>
              <a:spcAft>
                <a:spcPts val="1200"/>
              </a:spcAft>
              <a:buClr>
                <a:srgbClr val="297FD5"/>
              </a:buClr>
            </a:pPr>
            <a:r>
              <a:rPr lang="es-ES" sz="2800" dirty="0">
                <a:solidFill>
                  <a:srgbClr val="242852">
                    <a:lumMod val="20000"/>
                    <a:lumOff val="80000"/>
                  </a:srgbClr>
                </a:solidFill>
              </a:rPr>
              <a:t>Modos de grupos</a:t>
            </a:r>
          </a:p>
          <a:p>
            <a:pPr marL="360363">
              <a:spcBef>
                <a:spcPts val="0"/>
              </a:spcBef>
              <a:spcAft>
                <a:spcPts val="600"/>
              </a:spcAft>
            </a:pPr>
            <a:r>
              <a:rPr lang="es-ES" sz="2200" i="0" dirty="0">
                <a:latin typeface="Cambria" pitchFamily="18" charset="0"/>
              </a:rPr>
              <a:t>Si en el curso van a trabajar en grupos los estudiantes</a:t>
            </a:r>
          </a:p>
          <a:p>
            <a:pPr marL="703263" indent="-3429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ES" sz="2200" i="0" dirty="0"/>
              <a:t>Grupos separados - Cada estudiante sólo puede ver su propio grupo; los demás son invisibles</a:t>
            </a:r>
          </a:p>
          <a:p>
            <a:pPr marL="703263" indent="-3429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ES" sz="2200" i="0" dirty="0"/>
              <a:t>Grupos visibles - Cada estudiante trabaja dentro de su grupo, pero también puede ver a los otros grupos</a:t>
            </a:r>
            <a:endParaRPr lang="es-ES" sz="2200" i="0" dirty="0">
              <a:latin typeface="Cambria" pitchFamily="18" charset="0"/>
            </a:endParaRPr>
          </a:p>
        </p:txBody>
      </p:sp>
    </p:spTree>
  </p:cSld>
  <p:clrMapOvr>
    <a:masterClrMapping/>
  </p:clrMapOvr>
  <p:transition spd="med">
    <p:wipe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Edición del curso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91883948-2554-415F-B3A6-8E9E747283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2376" y="359524"/>
            <a:ext cx="2324424" cy="352474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A6781BDD-6BCD-4CAB-A3D0-DDAFEA76F9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753" y="1556792"/>
            <a:ext cx="8078494" cy="431331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14385829"/>
      </p:ext>
    </p:extLst>
  </p:cSld>
  <p:clrMapOvr>
    <a:masterClrMapping/>
  </p:clrMapOvr>
  <p:transition spd="med">
    <p:wipe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n 17">
            <a:extLst>
              <a:ext uri="{FF2B5EF4-FFF2-40B4-BE49-F238E27FC236}">
                <a16:creationId xmlns:a16="http://schemas.microsoft.com/office/drawing/2014/main" id="{D5CB0D89-6400-4CEE-851A-576DA54D2B9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52424"/>
          <a:stretch/>
        </p:blipFill>
        <p:spPr>
          <a:xfrm>
            <a:off x="6127602" y="1027478"/>
            <a:ext cx="2476846" cy="512147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Los bloques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12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21497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endParaRPr lang="es-ES" sz="2800" dirty="0">
              <a:solidFill>
                <a:schemeClr val="bg2">
                  <a:lumMod val="20000"/>
                  <a:lumOff val="80000"/>
                </a:schemeClr>
              </a:solidFill>
              <a:latin typeface="Cambria" pitchFamily="18" charset="0"/>
            </a:endParaRPr>
          </a:p>
          <a:p>
            <a:pPr marL="360363">
              <a:spcBef>
                <a:spcPts val="0"/>
              </a:spcBef>
              <a:spcAft>
                <a:spcPts val="600"/>
              </a:spcAft>
            </a:pPr>
            <a:endParaRPr lang="es-ES" sz="2200" i="0" dirty="0">
              <a:latin typeface="Cambria" pitchFamily="18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3116653" y="1043444"/>
            <a:ext cx="936475" cy="36933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Iniciales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4593503" y="1043444"/>
            <a:ext cx="1500219" cy="36933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Otros bloques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3232619" y="5687287"/>
            <a:ext cx="3374514" cy="92333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Los bloques de herramientas</a:t>
            </a:r>
            <a:b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se colocan en las columnas</a:t>
            </a:r>
            <a:b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izquierda y derecha de la página…</a:t>
            </a:r>
          </a:p>
        </p:txBody>
      </p:sp>
      <p:grpSp>
        <p:nvGrpSpPr>
          <p:cNvPr id="16" name="Grupo 15">
            <a:extLst>
              <a:ext uri="{FF2B5EF4-FFF2-40B4-BE49-F238E27FC236}">
                <a16:creationId xmlns:a16="http://schemas.microsoft.com/office/drawing/2014/main" id="{C0BC5174-2607-4FFD-84BA-0E7E8D447D3D}"/>
              </a:ext>
            </a:extLst>
          </p:cNvPr>
          <p:cNvGrpSpPr/>
          <p:nvPr/>
        </p:nvGrpSpPr>
        <p:grpSpPr>
          <a:xfrm>
            <a:off x="582987" y="1093204"/>
            <a:ext cx="2476846" cy="5121474"/>
            <a:chOff x="623421" y="1105586"/>
            <a:chExt cx="2476846" cy="5121474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9E9C87D5-44D3-4BB9-A836-BE75D7D757A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764"/>
            <a:stretch/>
          </p:blipFill>
          <p:spPr>
            <a:xfrm>
              <a:off x="623421" y="1105586"/>
              <a:ext cx="2476846" cy="2981741"/>
            </a:xfrm>
            <a:prstGeom prst="rect">
              <a:avLst/>
            </a:prstGeom>
          </p:spPr>
        </p:pic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2526085E-0244-4D70-93CB-145E190F5C9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3421" y="4074110"/>
              <a:ext cx="2476846" cy="21529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06867605"/>
      </p:ext>
    </p:extLst>
  </p:cSld>
  <p:clrMapOvr>
    <a:masterClrMapping/>
  </p:clrMapOvr>
  <p:transition spd="med"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Índice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21" name="2 Marcador de contenido"/>
          <p:cNvSpPr>
            <a:spLocks noGrp="1"/>
          </p:cNvSpPr>
          <p:nvPr>
            <p:ph idx="1"/>
          </p:nvPr>
        </p:nvSpPr>
        <p:spPr>
          <a:xfrm>
            <a:off x="467544" y="1036316"/>
            <a:ext cx="3744416" cy="5320034"/>
          </a:xfrm>
        </p:spPr>
        <p:txBody>
          <a:bodyPr>
            <a:noAutofit/>
          </a:bodyPr>
          <a:lstStyle/>
          <a:p>
            <a:pPr marL="361950" lvl="1" indent="-276225">
              <a:lnSpc>
                <a:spcPts val="1700"/>
              </a:lnSpc>
              <a:spcBef>
                <a:spcPts val="0"/>
              </a:spcBef>
              <a:buClr>
                <a:srgbClr val="0F6FC6">
                  <a:lumMod val="40000"/>
                  <a:lumOff val="60000"/>
                </a:srgbClr>
              </a:buClr>
              <a:buNone/>
              <a:tabLst>
                <a:tab pos="361950" algn="l"/>
                <a:tab pos="3495675" algn="r"/>
              </a:tabLst>
            </a:pPr>
            <a:r>
              <a:rPr lang="es-ES" sz="1600" dirty="0">
                <a:solidFill>
                  <a:schemeClr val="accent2">
                    <a:lumMod val="60000"/>
                    <a:lumOff val="40000"/>
                  </a:schemeClr>
                </a:solidFill>
                <a:latin typeface="Calibri"/>
              </a:rPr>
              <a:t>Parte I. Preparación de la asignatura</a:t>
            </a:r>
          </a:p>
          <a:p>
            <a:pPr marL="361950" lvl="1" indent="-276225">
              <a:lnSpc>
                <a:spcPts val="1700"/>
              </a:lnSpc>
              <a:spcBef>
                <a:spcPts val="0"/>
              </a:spcBef>
              <a:buClr>
                <a:srgbClr val="0F6FC6">
                  <a:lumMod val="40000"/>
                  <a:lumOff val="60000"/>
                </a:srgbClr>
              </a:buClr>
              <a:buNone/>
              <a:tabLst>
                <a:tab pos="361950" algn="l"/>
                <a:tab pos="3495675" algn="r"/>
              </a:tabLst>
            </a:pPr>
            <a:r>
              <a:rPr lang="es-ES" sz="1600" dirty="0">
                <a:solidFill>
                  <a:prstClr val="white"/>
                </a:solidFill>
                <a:latin typeface="Calibri"/>
              </a:rPr>
              <a:t>La plataforma Moodle	3</a:t>
            </a:r>
          </a:p>
          <a:p>
            <a:pPr marL="361950" lvl="1" indent="-276225">
              <a:lnSpc>
                <a:spcPts val="1700"/>
              </a:lnSpc>
              <a:spcBef>
                <a:spcPts val="0"/>
              </a:spcBef>
              <a:buClr>
                <a:srgbClr val="0F6FC6">
                  <a:lumMod val="40000"/>
                  <a:lumOff val="60000"/>
                </a:srgbClr>
              </a:buClr>
              <a:buNone/>
              <a:tabLst>
                <a:tab pos="361950" algn="l"/>
                <a:tab pos="3495675" algn="r"/>
              </a:tabLst>
            </a:pPr>
            <a:r>
              <a:rPr lang="es-ES" sz="1600" dirty="0">
                <a:solidFill>
                  <a:prstClr val="white"/>
                </a:solidFill>
                <a:latin typeface="Calibri"/>
              </a:rPr>
              <a:t>Usuarios de Moodle	4</a:t>
            </a:r>
          </a:p>
          <a:p>
            <a:pPr marL="361950" lvl="1" indent="-276225">
              <a:lnSpc>
                <a:spcPts val="1700"/>
              </a:lnSpc>
              <a:spcBef>
                <a:spcPts val="0"/>
              </a:spcBef>
              <a:buClr>
                <a:srgbClr val="0F6FC6">
                  <a:lumMod val="40000"/>
                  <a:lumOff val="60000"/>
                </a:srgbClr>
              </a:buClr>
              <a:buNone/>
              <a:tabLst>
                <a:tab pos="361950" algn="l"/>
                <a:tab pos="3495675" algn="r"/>
              </a:tabLst>
            </a:pPr>
            <a:r>
              <a:rPr lang="es-ES" sz="1600" dirty="0">
                <a:solidFill>
                  <a:prstClr val="white"/>
                </a:solidFill>
                <a:latin typeface="Calibri"/>
              </a:rPr>
              <a:t>Asignaturas de Moodle	5</a:t>
            </a:r>
          </a:p>
          <a:p>
            <a:pPr marL="361950" lvl="1" indent="-276225">
              <a:lnSpc>
                <a:spcPts val="1700"/>
              </a:lnSpc>
              <a:spcBef>
                <a:spcPts val="0"/>
              </a:spcBef>
              <a:buClr>
                <a:srgbClr val="0F6FC6">
                  <a:lumMod val="40000"/>
                  <a:lumOff val="60000"/>
                </a:srgbClr>
              </a:buClr>
              <a:buNone/>
              <a:tabLst>
                <a:tab pos="361950" algn="l"/>
                <a:tab pos="3495675" algn="r"/>
              </a:tabLst>
            </a:pPr>
            <a:r>
              <a:rPr lang="es-ES" sz="1600" dirty="0">
                <a:solidFill>
                  <a:prstClr val="white"/>
                </a:solidFill>
                <a:latin typeface="Calibri"/>
              </a:rPr>
              <a:t>Formatos generales	6</a:t>
            </a:r>
          </a:p>
          <a:p>
            <a:pPr marL="361950" lvl="1" indent="-276225">
              <a:lnSpc>
                <a:spcPts val="1700"/>
              </a:lnSpc>
              <a:spcBef>
                <a:spcPts val="0"/>
              </a:spcBef>
              <a:buClr>
                <a:srgbClr val="0F6FC6">
                  <a:lumMod val="40000"/>
                  <a:lumOff val="60000"/>
                </a:srgbClr>
              </a:buClr>
              <a:buNone/>
              <a:tabLst>
                <a:tab pos="361950" algn="l"/>
                <a:tab pos="3495675" algn="r"/>
              </a:tabLst>
            </a:pPr>
            <a:r>
              <a:rPr lang="es-ES" sz="1600" dirty="0">
                <a:solidFill>
                  <a:prstClr val="white"/>
                </a:solidFill>
                <a:latin typeface="Calibri"/>
              </a:rPr>
              <a:t>La interfaz de usuario	10</a:t>
            </a:r>
          </a:p>
          <a:p>
            <a:pPr marL="361950" lvl="1" indent="-276225">
              <a:lnSpc>
                <a:spcPts val="1700"/>
              </a:lnSpc>
              <a:spcBef>
                <a:spcPts val="0"/>
              </a:spcBef>
              <a:buClr>
                <a:srgbClr val="0F6FC6">
                  <a:lumMod val="40000"/>
                  <a:lumOff val="60000"/>
                </a:srgbClr>
              </a:buClr>
              <a:buNone/>
              <a:tabLst>
                <a:tab pos="361950" algn="l"/>
                <a:tab pos="3495675" algn="r"/>
              </a:tabLst>
            </a:pPr>
            <a:r>
              <a:rPr lang="es-ES" sz="1600" dirty="0">
                <a:solidFill>
                  <a:prstClr val="white"/>
                </a:solidFill>
                <a:latin typeface="Calibri"/>
              </a:rPr>
              <a:t>Los menús generales	11</a:t>
            </a:r>
          </a:p>
          <a:p>
            <a:pPr marL="361950" lvl="1" indent="-276225">
              <a:lnSpc>
                <a:spcPts val="1700"/>
              </a:lnSpc>
              <a:spcBef>
                <a:spcPts val="0"/>
              </a:spcBef>
              <a:buClr>
                <a:srgbClr val="0F6FC6">
                  <a:lumMod val="40000"/>
                  <a:lumOff val="60000"/>
                </a:srgbClr>
              </a:buClr>
              <a:buNone/>
              <a:tabLst>
                <a:tab pos="361950" algn="l"/>
                <a:tab pos="3495675" algn="r"/>
              </a:tabLst>
            </a:pPr>
            <a:r>
              <a:rPr lang="es-ES" sz="1600" dirty="0">
                <a:solidFill>
                  <a:prstClr val="white"/>
                </a:solidFill>
                <a:latin typeface="Calibri"/>
              </a:rPr>
              <a:t>Ajustes generales del curso	13</a:t>
            </a:r>
          </a:p>
          <a:p>
            <a:pPr marL="361950" lvl="1" indent="-276225">
              <a:lnSpc>
                <a:spcPts val="1700"/>
              </a:lnSpc>
              <a:spcBef>
                <a:spcPts val="0"/>
              </a:spcBef>
              <a:buClr>
                <a:srgbClr val="0F6FC6">
                  <a:lumMod val="40000"/>
                  <a:lumOff val="60000"/>
                </a:srgbClr>
              </a:buClr>
              <a:buNone/>
              <a:tabLst>
                <a:tab pos="361950" algn="l"/>
                <a:tab pos="3495675" algn="r"/>
              </a:tabLst>
            </a:pPr>
            <a:r>
              <a:rPr lang="es-ES" sz="1600" dirty="0">
                <a:solidFill>
                  <a:prstClr val="white"/>
                </a:solidFill>
                <a:latin typeface="Calibri"/>
              </a:rPr>
              <a:t>Edición del curso	17</a:t>
            </a:r>
          </a:p>
          <a:p>
            <a:pPr marL="361950" lvl="1" indent="-276225">
              <a:lnSpc>
                <a:spcPts val="1700"/>
              </a:lnSpc>
              <a:spcBef>
                <a:spcPts val="0"/>
              </a:spcBef>
              <a:buClr>
                <a:srgbClr val="0F6FC6">
                  <a:lumMod val="40000"/>
                  <a:lumOff val="60000"/>
                </a:srgbClr>
              </a:buClr>
              <a:buNone/>
              <a:tabLst>
                <a:tab pos="361950" algn="l"/>
                <a:tab pos="3495675" algn="r"/>
              </a:tabLst>
            </a:pPr>
            <a:r>
              <a:rPr lang="es-ES" sz="1600" dirty="0">
                <a:solidFill>
                  <a:prstClr val="white"/>
                </a:solidFill>
                <a:latin typeface="Calibri"/>
              </a:rPr>
              <a:t>Los bloques	18</a:t>
            </a:r>
          </a:p>
          <a:p>
            <a:pPr marL="361950" lvl="1" indent="-276225">
              <a:lnSpc>
                <a:spcPts val="1700"/>
              </a:lnSpc>
              <a:spcBef>
                <a:spcPts val="0"/>
              </a:spcBef>
              <a:buClr>
                <a:srgbClr val="0F6FC6">
                  <a:lumMod val="40000"/>
                  <a:lumOff val="60000"/>
                </a:srgbClr>
              </a:buClr>
              <a:buNone/>
              <a:tabLst>
                <a:tab pos="361950" algn="l"/>
                <a:tab pos="3495675" algn="r"/>
              </a:tabLst>
            </a:pPr>
            <a:r>
              <a:rPr lang="es-ES" sz="1600" dirty="0">
                <a:solidFill>
                  <a:prstClr val="white"/>
                </a:solidFill>
                <a:latin typeface="Calibri"/>
              </a:rPr>
              <a:t>Bloques HTML	23</a:t>
            </a:r>
          </a:p>
          <a:p>
            <a:pPr marL="361950" lvl="1" indent="-276225">
              <a:lnSpc>
                <a:spcPts val="1700"/>
              </a:lnSpc>
              <a:spcBef>
                <a:spcPts val="0"/>
              </a:spcBef>
              <a:buClr>
                <a:srgbClr val="0F6FC6">
                  <a:lumMod val="40000"/>
                  <a:lumOff val="60000"/>
                </a:srgbClr>
              </a:buClr>
              <a:buNone/>
              <a:tabLst>
                <a:tab pos="361950" algn="l"/>
                <a:tab pos="3495675" algn="r"/>
              </a:tabLst>
            </a:pPr>
            <a:r>
              <a:rPr lang="es-ES" sz="1600" dirty="0">
                <a:solidFill>
                  <a:prstClr val="white"/>
                </a:solidFill>
                <a:latin typeface="Calibri"/>
              </a:rPr>
              <a:t>Foro Novedades	28</a:t>
            </a:r>
          </a:p>
          <a:p>
            <a:pPr marL="361950" lvl="1" indent="-276225">
              <a:lnSpc>
                <a:spcPts val="1700"/>
              </a:lnSpc>
              <a:spcBef>
                <a:spcPts val="0"/>
              </a:spcBef>
              <a:buClr>
                <a:srgbClr val="0F6FC6">
                  <a:lumMod val="40000"/>
                  <a:lumOff val="60000"/>
                </a:srgbClr>
              </a:buClr>
              <a:buNone/>
              <a:tabLst>
                <a:tab pos="361950" algn="l"/>
                <a:tab pos="3495675" algn="r"/>
              </a:tabLst>
            </a:pPr>
            <a:r>
              <a:rPr lang="es-ES" sz="1600" dirty="0">
                <a:solidFill>
                  <a:prstClr val="white"/>
                </a:solidFill>
                <a:latin typeface="Calibri"/>
              </a:rPr>
              <a:t>	Nuevo mensaje	29</a:t>
            </a:r>
          </a:p>
          <a:p>
            <a:pPr marL="361950" lvl="1" indent="-276225">
              <a:lnSpc>
                <a:spcPts val="1700"/>
              </a:lnSpc>
              <a:spcBef>
                <a:spcPts val="0"/>
              </a:spcBef>
              <a:buClr>
                <a:srgbClr val="0F6FC6">
                  <a:lumMod val="40000"/>
                  <a:lumOff val="60000"/>
                </a:srgbClr>
              </a:buClr>
              <a:buNone/>
              <a:tabLst>
                <a:tab pos="361950" algn="l"/>
                <a:tab pos="3495675" algn="r"/>
              </a:tabLst>
            </a:pPr>
            <a:r>
              <a:rPr lang="es-ES" sz="1600" dirty="0">
                <a:solidFill>
                  <a:prstClr val="white"/>
                </a:solidFill>
                <a:latin typeface="Calibri"/>
              </a:rPr>
              <a:t>	El editor de Moodle	30</a:t>
            </a:r>
          </a:p>
          <a:p>
            <a:pPr marL="361950" lvl="1" indent="-276225">
              <a:lnSpc>
                <a:spcPts val="1700"/>
              </a:lnSpc>
              <a:spcBef>
                <a:spcPts val="0"/>
              </a:spcBef>
              <a:buClr>
                <a:srgbClr val="0F6FC6">
                  <a:lumMod val="40000"/>
                  <a:lumOff val="60000"/>
                </a:srgbClr>
              </a:buClr>
              <a:buNone/>
              <a:tabLst>
                <a:tab pos="361950" algn="l"/>
                <a:tab pos="3495675" algn="r"/>
              </a:tabLst>
              <a:defRPr/>
            </a:pPr>
            <a:r>
              <a:rPr lang="es-ES" sz="1600" dirty="0">
                <a:solidFill>
                  <a:prstClr val="white"/>
                </a:solidFill>
                <a:latin typeface="Calibri"/>
              </a:rPr>
              <a:t>	Subida de archivos	35</a:t>
            </a:r>
          </a:p>
          <a:p>
            <a:pPr marL="361950" lvl="1" indent="-276225">
              <a:lnSpc>
                <a:spcPts val="1700"/>
              </a:lnSpc>
              <a:spcBef>
                <a:spcPts val="0"/>
              </a:spcBef>
              <a:buClr>
                <a:srgbClr val="0F6FC6">
                  <a:lumMod val="40000"/>
                  <a:lumOff val="60000"/>
                </a:srgbClr>
              </a:buClr>
              <a:buNone/>
              <a:tabLst>
                <a:tab pos="361950" algn="l"/>
                <a:tab pos="3495675" algn="r"/>
              </a:tabLst>
              <a:defRPr/>
            </a:pPr>
            <a:r>
              <a:rPr lang="es-ES" sz="1600" dirty="0">
                <a:solidFill>
                  <a:prstClr val="white"/>
                </a:solidFill>
                <a:latin typeface="Calibri"/>
              </a:rPr>
              <a:t>Contenidos	40</a:t>
            </a:r>
          </a:p>
          <a:p>
            <a:pPr marL="361950" lvl="1" indent="-276225">
              <a:lnSpc>
                <a:spcPts val="1700"/>
              </a:lnSpc>
              <a:spcBef>
                <a:spcPts val="0"/>
              </a:spcBef>
              <a:buClr>
                <a:srgbClr val="0F6FC6">
                  <a:lumMod val="40000"/>
                  <a:lumOff val="60000"/>
                </a:srgbClr>
              </a:buClr>
              <a:buNone/>
              <a:tabLst>
                <a:tab pos="361950" algn="l"/>
                <a:tab pos="3486150" algn="r"/>
              </a:tabLst>
              <a:defRPr/>
            </a:pPr>
            <a:r>
              <a:rPr lang="es-ES" sz="1600" dirty="0">
                <a:solidFill>
                  <a:prstClr val="white"/>
                </a:solidFill>
                <a:latin typeface="Calibri"/>
              </a:rPr>
              <a:t>	Etiquetas	41</a:t>
            </a:r>
          </a:p>
          <a:p>
            <a:pPr marL="361950" lvl="1" indent="-276225">
              <a:lnSpc>
                <a:spcPts val="1700"/>
              </a:lnSpc>
              <a:spcBef>
                <a:spcPts val="0"/>
              </a:spcBef>
              <a:buClr>
                <a:srgbClr val="0F6FC6">
                  <a:lumMod val="40000"/>
                  <a:lumOff val="60000"/>
                </a:srgbClr>
              </a:buClr>
              <a:buNone/>
              <a:tabLst>
                <a:tab pos="361950" algn="l"/>
                <a:tab pos="3486150" algn="r"/>
              </a:tabLst>
              <a:defRPr/>
            </a:pPr>
            <a:r>
              <a:rPr lang="es-ES" sz="1600" dirty="0">
                <a:solidFill>
                  <a:prstClr val="white"/>
                </a:solidFill>
                <a:latin typeface="Calibri"/>
              </a:rPr>
              <a:t>	Configuración	45</a:t>
            </a:r>
          </a:p>
          <a:p>
            <a:pPr marL="361950" lvl="1" indent="-276225">
              <a:lnSpc>
                <a:spcPts val="1700"/>
              </a:lnSpc>
              <a:spcBef>
                <a:spcPts val="0"/>
              </a:spcBef>
              <a:buClr>
                <a:srgbClr val="0F6FC6">
                  <a:lumMod val="40000"/>
                  <a:lumOff val="60000"/>
                </a:srgbClr>
              </a:buClr>
              <a:buNone/>
              <a:tabLst>
                <a:tab pos="361950" algn="l"/>
                <a:tab pos="3486150" algn="r"/>
              </a:tabLst>
              <a:defRPr/>
            </a:pPr>
            <a:r>
              <a:rPr lang="es-ES" sz="1600" dirty="0">
                <a:solidFill>
                  <a:prstClr val="white"/>
                </a:solidFill>
                <a:latin typeface="Calibri"/>
              </a:rPr>
              <a:t>	Añadiendo documentos	46</a:t>
            </a:r>
          </a:p>
          <a:p>
            <a:pPr marL="361950" lvl="1" indent="-276225">
              <a:lnSpc>
                <a:spcPts val="1700"/>
              </a:lnSpc>
              <a:spcBef>
                <a:spcPts val="0"/>
              </a:spcBef>
              <a:buClr>
                <a:srgbClr val="0F6FC6">
                  <a:lumMod val="40000"/>
                  <a:lumOff val="60000"/>
                </a:srgbClr>
              </a:buClr>
              <a:buNone/>
              <a:tabLst>
                <a:tab pos="361950" algn="l"/>
                <a:tab pos="3486150" algn="r"/>
              </a:tabLst>
              <a:defRPr/>
            </a:pPr>
            <a:endParaRPr lang="es-ES" sz="1600" dirty="0">
              <a:solidFill>
                <a:prstClr val="white"/>
              </a:solidFill>
              <a:latin typeface="Calibri"/>
            </a:endParaRPr>
          </a:p>
        </p:txBody>
      </p:sp>
    </p:spTree>
  </p:cSld>
  <p:clrMapOvr>
    <a:masterClrMapping/>
  </p:clrMapOvr>
  <p:transition spd="med">
    <p:wipe dir="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Los bloques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12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21497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endParaRPr lang="es-ES" sz="2800" dirty="0">
              <a:solidFill>
                <a:schemeClr val="bg2">
                  <a:lumMod val="20000"/>
                  <a:lumOff val="80000"/>
                </a:schemeClr>
              </a:solidFill>
              <a:latin typeface="Cambria" pitchFamily="18" charset="0"/>
            </a:endParaRPr>
          </a:p>
          <a:p>
            <a:pPr marL="360363">
              <a:spcBef>
                <a:spcPts val="0"/>
              </a:spcBef>
              <a:spcAft>
                <a:spcPts val="600"/>
              </a:spcAft>
            </a:pPr>
            <a:endParaRPr lang="es-ES" sz="2200" i="0" dirty="0">
              <a:latin typeface="Cambria" pitchFamily="18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457200" y="1031973"/>
            <a:ext cx="2294924" cy="36933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Agregamos Calendario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871B6254-03D8-4221-AC8C-E13EA671BF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441" y="1596240"/>
            <a:ext cx="7865118" cy="437727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68596882"/>
      </p:ext>
    </p:extLst>
  </p:cSld>
  <p:clrMapOvr>
    <a:masterClrMapping/>
  </p:clrMapOvr>
  <p:transition spd="med">
    <p:wipe dir="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Los bloques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12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21497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800" dirty="0">
                <a:solidFill>
                  <a:schemeClr val="bg2">
                    <a:lumMod val="20000"/>
                    <a:lumOff val="80000"/>
                  </a:schemeClr>
                </a:solidFill>
                <a:latin typeface="Cambria" pitchFamily="18" charset="0"/>
              </a:rPr>
              <a:t>Manejo de los bloques</a:t>
            </a:r>
          </a:p>
          <a:p>
            <a:pPr marL="360363">
              <a:spcBef>
                <a:spcPts val="0"/>
              </a:spcBef>
              <a:spcAft>
                <a:spcPts val="600"/>
              </a:spcAft>
            </a:pPr>
            <a:endParaRPr lang="es-ES" sz="2200" i="0" dirty="0">
              <a:latin typeface="Cambria" pitchFamily="18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683568" y="2864020"/>
            <a:ext cx="2183355" cy="92333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Mover el bloque</a:t>
            </a:r>
            <a:b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 otro lugar (en su </a:t>
            </a:r>
            <a:b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columna o en la otra)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573F298D-C0D6-4BD8-929D-F53B3AABAA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0767" y="2844867"/>
            <a:ext cx="1439457" cy="73646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cxnSp>
        <p:nvCxnSpPr>
          <p:cNvPr id="15" name="Conector recto 14"/>
          <p:cNvCxnSpPr/>
          <p:nvPr/>
        </p:nvCxnSpPr>
        <p:spPr>
          <a:xfrm>
            <a:off x="2866923" y="3216119"/>
            <a:ext cx="576064" cy="0"/>
          </a:xfrm>
          <a:prstGeom prst="line">
            <a:avLst/>
          </a:prstGeom>
          <a:ln w="38100">
            <a:solidFill>
              <a:srgbClr val="FFC000"/>
            </a:solidFill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19"/>
          <p:cNvCxnSpPr/>
          <p:nvPr/>
        </p:nvCxnSpPr>
        <p:spPr>
          <a:xfrm>
            <a:off x="4394482" y="3429561"/>
            <a:ext cx="0" cy="473853"/>
          </a:xfrm>
          <a:prstGeom prst="line">
            <a:avLst/>
          </a:prstGeom>
          <a:ln w="38100">
            <a:solidFill>
              <a:srgbClr val="FFC000"/>
            </a:solidFill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Imagen 13">
            <a:extLst>
              <a:ext uri="{FF2B5EF4-FFF2-40B4-BE49-F238E27FC236}">
                <a16:creationId xmlns:a16="http://schemas.microsoft.com/office/drawing/2014/main" id="{A7DE8D13-3A75-455E-B603-B900218260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495" y="3954287"/>
            <a:ext cx="2429214" cy="190526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75895416"/>
      </p:ext>
    </p:extLst>
  </p:cSld>
  <p:clrMapOvr>
    <a:masterClrMapping/>
  </p:clrMapOvr>
  <p:transition spd="med">
    <p:wipe dir="d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736CA56F-AEFC-489C-B22D-B08AC3919E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233" y="1284056"/>
            <a:ext cx="8453534" cy="470475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Los bloques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12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21497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endParaRPr lang="es-ES" sz="2800" dirty="0">
              <a:solidFill>
                <a:schemeClr val="bg2">
                  <a:lumMod val="20000"/>
                  <a:lumOff val="80000"/>
                </a:schemeClr>
              </a:solidFill>
              <a:latin typeface="Cambria" pitchFamily="18" charset="0"/>
            </a:endParaRPr>
          </a:p>
          <a:p>
            <a:pPr marL="360363">
              <a:spcBef>
                <a:spcPts val="0"/>
              </a:spcBef>
              <a:spcAft>
                <a:spcPts val="600"/>
              </a:spcAft>
            </a:pPr>
            <a:endParaRPr lang="es-ES" sz="2200" i="0" dirty="0">
              <a:latin typeface="Cambria" pitchFamily="18" charset="0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4832598" y="3933056"/>
            <a:ext cx="2096856" cy="132343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Por </a:t>
            </a:r>
            <a:r>
              <a:rPr lang="es-ES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accesibilidad</a:t>
            </a:r>
            <a: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,</a:t>
            </a:r>
            <a:b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el calendario</a:t>
            </a:r>
            <a:b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nunca en la</a:t>
            </a:r>
            <a:b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columna izquierda</a:t>
            </a:r>
          </a:p>
        </p:txBody>
      </p:sp>
    </p:spTree>
    <p:extLst>
      <p:ext uri="{BB962C8B-B14F-4D97-AF65-F5344CB8AC3E}">
        <p14:creationId xmlns:p14="http://schemas.microsoft.com/office/powerpoint/2010/main" val="1298642608"/>
      </p:ext>
    </p:extLst>
  </p:cSld>
  <p:clrMapOvr>
    <a:masterClrMapping/>
  </p:clrMapOvr>
  <p:transition spd="med">
    <p:wipe dir="d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Más bloques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12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214974"/>
          </a:xfrm>
        </p:spPr>
        <p:txBody>
          <a:bodyPr>
            <a:normAutofit/>
          </a:bodyPr>
          <a:lstStyle/>
          <a:p>
            <a:pPr marL="360363" indent="-271463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ES" sz="2200" i="0" dirty="0">
                <a:latin typeface="Cambria" pitchFamily="18" charset="0"/>
              </a:rPr>
              <a:t>Actividad reciente: lista de las últimas acciones realizadas</a:t>
            </a:r>
          </a:p>
          <a:p>
            <a:pPr marL="360363" indent="-271463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ES" sz="2200" i="0" dirty="0"/>
              <a:t>Archivos privados: un repositorio de archivos para el curso</a:t>
            </a:r>
          </a:p>
          <a:p>
            <a:pPr marL="360363" indent="-271463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ES" sz="2200" i="0" dirty="0">
                <a:latin typeface="Cambria" pitchFamily="18" charset="0"/>
              </a:rPr>
              <a:t>Bibliografía adyacente: lista de referencias bibliográficas de la asignatura (para asignaturas de planes oficiales)</a:t>
            </a:r>
            <a:br>
              <a:rPr lang="es-ES" sz="2200" i="0" dirty="0">
                <a:latin typeface="Cambria" pitchFamily="18" charset="0"/>
              </a:rPr>
            </a:br>
            <a:r>
              <a:rPr lang="es-ES" sz="2200" i="0" dirty="0">
                <a:latin typeface="Cambria" pitchFamily="18" charset="0"/>
              </a:rPr>
              <a:t>Conecta con la Biblioteca UCM para mostrar esa bibliografía</a:t>
            </a:r>
          </a:p>
          <a:p>
            <a:pPr marL="360363" indent="-271463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ES" sz="2200" i="0" dirty="0">
                <a:latin typeface="Cambria" pitchFamily="18" charset="0"/>
              </a:rPr>
              <a:t>Comentarios: lista de comentarios guardados por los usuarios</a:t>
            </a:r>
          </a:p>
          <a:p>
            <a:pPr marL="360363" indent="-271463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ES" sz="2200" i="0" dirty="0"/>
              <a:t>Enlaces de sección: enlaces rápidos a los temas de la asignatura</a:t>
            </a:r>
          </a:p>
          <a:p>
            <a:pPr marL="360363" indent="-271463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ES" sz="2200" i="0" dirty="0">
                <a:latin typeface="Cambria" pitchFamily="18" charset="0"/>
              </a:rPr>
              <a:t>Entrada aleatoria de glosario: si se ha creado un glosario se muestra una entrada del mismo seleccionada de forma aleatoria</a:t>
            </a:r>
          </a:p>
          <a:p>
            <a:pPr marL="360363" indent="-271463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ES" sz="2200" i="0" dirty="0"/>
              <a:t>Entradas de blog recientes: se debe crear un blog</a:t>
            </a:r>
          </a:p>
          <a:p>
            <a:pPr marL="360363" indent="-271463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ES" sz="2200" i="0" dirty="0">
                <a:latin typeface="Cambria" pitchFamily="18" charset="0"/>
              </a:rPr>
              <a:t>Eventos próximos: lista de los próximos eventos del calendario</a:t>
            </a:r>
          </a:p>
          <a:p>
            <a:pPr marL="360363" indent="-271463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ES" sz="2200" i="0" dirty="0"/>
              <a:t>Mensajes: últimos mensajes recibidos</a:t>
            </a:r>
          </a:p>
          <a:p>
            <a:pPr marL="360363">
              <a:spcBef>
                <a:spcPts val="0"/>
              </a:spcBef>
              <a:spcAft>
                <a:spcPts val="600"/>
              </a:spcAft>
            </a:pPr>
            <a:r>
              <a:rPr lang="es-ES" sz="2200" i="0" dirty="0">
                <a:latin typeface="Cambria" pitchFamily="18" charset="0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946664998"/>
      </p:ext>
    </p:extLst>
  </p:cSld>
  <p:clrMapOvr>
    <a:masterClrMapping/>
  </p:clrMapOvr>
  <p:transition spd="med">
    <p:wipe dir="d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Bloques HTML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12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21497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8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Muy versátiles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200" i="0" dirty="0"/>
              <a:t>Configurar bloque…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6933871" y="3588215"/>
            <a:ext cx="1506951" cy="64633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Permite pegar</a:t>
            </a:r>
            <a:b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código HTML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C01C3C5F-B3C0-4D2B-8409-DEA312C76A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412" y="2055818"/>
            <a:ext cx="6006778" cy="413988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cxnSp>
        <p:nvCxnSpPr>
          <p:cNvPr id="8" name="Conector recto de flecha 7"/>
          <p:cNvCxnSpPr/>
          <p:nvPr/>
        </p:nvCxnSpPr>
        <p:spPr>
          <a:xfrm>
            <a:off x="6232154" y="3861048"/>
            <a:ext cx="648072" cy="0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6283180"/>
      </p:ext>
    </p:extLst>
  </p:cSld>
  <p:clrMapOvr>
    <a:masterClrMapping/>
  </p:clrMapOvr>
  <p:transition spd="med">
    <p:wipe dir="d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7DB10305-B804-4E04-82E6-775265C042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9831" y="2108360"/>
            <a:ext cx="2780434" cy="324651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0BFC35F8-86F2-4BCF-BF7C-D2D31C15E4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73" y="1607386"/>
            <a:ext cx="4793160" cy="238494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Bloques HTML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12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21497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8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Un video de YouTube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endParaRPr lang="es-ES" sz="2200" i="0" dirty="0"/>
          </a:p>
        </p:txBody>
      </p:sp>
      <p:sp>
        <p:nvSpPr>
          <p:cNvPr id="7" name="Rectángulo redondeado 6"/>
          <p:cNvSpPr/>
          <p:nvPr/>
        </p:nvSpPr>
        <p:spPr>
          <a:xfrm>
            <a:off x="3779912" y="2996952"/>
            <a:ext cx="720080" cy="288032"/>
          </a:xfrm>
          <a:prstGeom prst="roundRect">
            <a:avLst/>
          </a:prstGeom>
          <a:ln w="38100">
            <a:solidFill>
              <a:srgbClr val="FFC000"/>
            </a:solidFill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/>
          </a:p>
        </p:txBody>
      </p:sp>
      <p:sp>
        <p:nvSpPr>
          <p:cNvPr id="11" name="Rectángulo redondeado 10"/>
          <p:cNvSpPr/>
          <p:nvPr/>
        </p:nvSpPr>
        <p:spPr>
          <a:xfrm>
            <a:off x="5933062" y="3902493"/>
            <a:ext cx="504056" cy="588796"/>
          </a:xfrm>
          <a:prstGeom prst="roundRect">
            <a:avLst/>
          </a:prstGeom>
          <a:ln w="38100">
            <a:solidFill>
              <a:srgbClr val="FFC000"/>
            </a:solidFill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/>
          </a:p>
        </p:txBody>
      </p:sp>
      <p:sp>
        <p:nvSpPr>
          <p:cNvPr id="14" name="CuadroTexto 13"/>
          <p:cNvSpPr txBox="1"/>
          <p:nvPr/>
        </p:nvSpPr>
        <p:spPr>
          <a:xfrm>
            <a:off x="6821205" y="5649120"/>
            <a:ext cx="1116588" cy="36933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Control+C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EB6BF765-D63A-42E7-B0B7-51B934815831}"/>
              </a:ext>
            </a:extLst>
          </p:cNvPr>
          <p:cNvCxnSpPr>
            <a:cxnSpLocks/>
          </p:cNvCxnSpPr>
          <p:nvPr/>
        </p:nvCxnSpPr>
        <p:spPr>
          <a:xfrm>
            <a:off x="4700328" y="3284984"/>
            <a:ext cx="1311832" cy="572248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Imagen 18">
            <a:extLst>
              <a:ext uri="{FF2B5EF4-FFF2-40B4-BE49-F238E27FC236}">
                <a16:creationId xmlns:a16="http://schemas.microsoft.com/office/drawing/2014/main" id="{027B4EBE-9092-4832-8BAB-057520B196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501" y="4440986"/>
            <a:ext cx="5474378" cy="186252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cxnSp>
        <p:nvCxnSpPr>
          <p:cNvPr id="13" name="Conector recto de flecha 12"/>
          <p:cNvCxnSpPr>
            <a:cxnSpLocks/>
          </p:cNvCxnSpPr>
          <p:nvPr/>
        </p:nvCxnSpPr>
        <p:spPr>
          <a:xfrm flipH="1" flipV="1">
            <a:off x="5260758" y="5233686"/>
            <a:ext cx="2002386" cy="405166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3952700"/>
      </p:ext>
    </p:extLst>
  </p:cSld>
  <p:clrMapOvr>
    <a:masterClrMapping/>
  </p:clrMapOvr>
  <p:transition spd="med">
    <p:wipe dir="d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Bloques HTML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12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21497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8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Un video de YouTube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endParaRPr lang="es-ES" sz="2200" i="0" dirty="0"/>
          </a:p>
        </p:txBody>
      </p:sp>
      <p:sp>
        <p:nvSpPr>
          <p:cNvPr id="14" name="CuadroTexto 13"/>
          <p:cNvSpPr txBox="1"/>
          <p:nvPr/>
        </p:nvSpPr>
        <p:spPr>
          <a:xfrm>
            <a:off x="6012160" y="1114106"/>
            <a:ext cx="1116588" cy="36933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Control+V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BC8E9ADC-D2DE-451A-AAC4-F125E1BED2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86981"/>
            <a:ext cx="6555520" cy="214619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cxnSp>
        <p:nvCxnSpPr>
          <p:cNvPr id="13" name="Conector recto de flecha 12"/>
          <p:cNvCxnSpPr/>
          <p:nvPr/>
        </p:nvCxnSpPr>
        <p:spPr>
          <a:xfrm flipH="1">
            <a:off x="4243394" y="1579864"/>
            <a:ext cx="2160240" cy="1801511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agen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3514" y="2372345"/>
            <a:ext cx="2583371" cy="3903681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66596526"/>
      </p:ext>
    </p:extLst>
  </p:cSld>
  <p:clrMapOvr>
    <a:masterClrMapping/>
  </p:clrMapOvr>
  <p:transition spd="med">
    <p:wipe dir="d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Bloques HTML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12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21497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8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Últimos tweets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200" i="0" dirty="0"/>
              <a:t>Twitter </a:t>
            </a:r>
            <a:r>
              <a:rPr lang="es-ES" sz="2200" i="0" dirty="0">
                <a:sym typeface="Wingdings" panose="05000000000000000000" pitchFamily="2" charset="2"/>
              </a:rPr>
              <a:t> Configuración  Widgets  Tweets de…</a:t>
            </a:r>
            <a:endParaRPr lang="es-ES" sz="2200" i="0" dirty="0"/>
          </a:p>
        </p:txBody>
      </p:sp>
      <p:sp>
        <p:nvSpPr>
          <p:cNvPr id="14" name="CuadroTexto 13"/>
          <p:cNvSpPr txBox="1"/>
          <p:nvPr/>
        </p:nvSpPr>
        <p:spPr>
          <a:xfrm>
            <a:off x="7466667" y="3674222"/>
            <a:ext cx="1116588" cy="36933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Control+C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5941" y="2132856"/>
            <a:ext cx="5597182" cy="415645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cxnSp>
        <p:nvCxnSpPr>
          <p:cNvPr id="13" name="Conector recto de flecha 12"/>
          <p:cNvCxnSpPr/>
          <p:nvPr/>
        </p:nvCxnSpPr>
        <p:spPr>
          <a:xfrm flipH="1">
            <a:off x="5580112" y="4077072"/>
            <a:ext cx="2160240" cy="1801511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3510837"/>
      </p:ext>
    </p:extLst>
  </p:cSld>
  <p:clrMapOvr>
    <a:masterClrMapping/>
  </p:clrMapOvr>
  <p:transition spd="med">
    <p:wipe dir="d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Bloques HTML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12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21497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800">
                <a:solidFill>
                  <a:schemeClr val="bg2">
                    <a:lumMod val="20000"/>
                    <a:lumOff val="80000"/>
                  </a:schemeClr>
                </a:solidFill>
              </a:rPr>
              <a:t>Últimos tweets</a:t>
            </a:r>
            <a:endParaRPr lang="es-ES" sz="28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endParaRPr lang="es-ES" sz="2200" i="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9030" y="1133202"/>
            <a:ext cx="3448240" cy="514282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791029214"/>
      </p:ext>
    </p:extLst>
  </p:cSld>
  <p:clrMapOvr>
    <a:masterClrMapping/>
  </p:clrMapOvr>
  <p:transition spd="med">
    <p:wipe dir="d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6AB84FC2-1CDB-403B-88B6-588FC816D0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824" y="1793679"/>
            <a:ext cx="7740352" cy="442571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Foro Avisos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12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21497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800" dirty="0">
                <a:solidFill>
                  <a:schemeClr val="bg2">
                    <a:lumMod val="20000"/>
                    <a:lumOff val="80000"/>
                  </a:schemeClr>
                </a:solidFill>
                <a:latin typeface="Cambria" pitchFamily="18" charset="0"/>
              </a:rPr>
              <a:t>Menú Administración contextual</a:t>
            </a:r>
          </a:p>
          <a:p>
            <a:pPr marL="360363">
              <a:spcBef>
                <a:spcPts val="0"/>
              </a:spcBef>
              <a:spcAft>
                <a:spcPts val="600"/>
              </a:spcAft>
            </a:pPr>
            <a:endParaRPr lang="es-ES" sz="2200" i="0" dirty="0">
              <a:latin typeface="Cambria" pitchFamily="18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5364088" y="5003993"/>
            <a:ext cx="1192955" cy="120032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Opciones</a:t>
            </a:r>
            <a:br>
              <a:rPr lang="es-E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es-E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adaptadas</a:t>
            </a:r>
            <a:br>
              <a:rPr lang="es-E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es-E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 lo que se</a:t>
            </a:r>
            <a:br>
              <a:rPr lang="es-E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es-E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accede</a:t>
            </a:r>
          </a:p>
        </p:txBody>
      </p:sp>
    </p:spTree>
    <p:extLst>
      <p:ext uri="{BB962C8B-B14F-4D97-AF65-F5344CB8AC3E}">
        <p14:creationId xmlns:p14="http://schemas.microsoft.com/office/powerpoint/2010/main" val="1548740761"/>
      </p:ext>
    </p:extLst>
  </p:cSld>
  <p:clrMapOvr>
    <a:masterClrMapping/>
  </p:clrMapOvr>
  <p:transition spd="med"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Moodle 3.4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s-ES" sz="32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 Preparación de la asignatura…</a:t>
            </a:r>
          </a:p>
        </p:txBody>
      </p:sp>
    </p:spTree>
    <p:extLst>
      <p:ext uri="{BB962C8B-B14F-4D97-AF65-F5344CB8AC3E}">
        <p14:creationId xmlns:p14="http://schemas.microsoft.com/office/powerpoint/2010/main" val="879637658"/>
      </p:ext>
    </p:extLst>
  </p:cSld>
  <p:clrMapOvr>
    <a:masterClrMapping/>
  </p:clrMapOvr>
  <p:transition spd="med">
    <p:wipe dir="d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id="{D73B2B48-A964-41E5-90BC-F538B8BD58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63611"/>
            <a:ext cx="6964826" cy="398229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Foro Avisos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12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21497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800" dirty="0">
                <a:solidFill>
                  <a:schemeClr val="bg2">
                    <a:lumMod val="20000"/>
                    <a:lumOff val="80000"/>
                  </a:schemeClr>
                </a:solidFill>
                <a:latin typeface="Cambria" pitchFamily="18" charset="0"/>
              </a:rPr>
              <a:t>Nuevo mensaje</a:t>
            </a:r>
          </a:p>
          <a:p>
            <a:pPr marL="360363">
              <a:spcBef>
                <a:spcPts val="0"/>
              </a:spcBef>
              <a:spcAft>
                <a:spcPts val="600"/>
              </a:spcAft>
            </a:pPr>
            <a:endParaRPr lang="es-ES" sz="2200" i="0" dirty="0">
              <a:latin typeface="Cambria" pitchFamily="18" charset="0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7B518ACF-74D6-4A34-8F32-98715809BF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1635888"/>
            <a:ext cx="5604326" cy="452803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cxnSp>
        <p:nvCxnSpPr>
          <p:cNvPr id="9" name="Conector recto de flecha 8"/>
          <p:cNvCxnSpPr/>
          <p:nvPr/>
        </p:nvCxnSpPr>
        <p:spPr>
          <a:xfrm>
            <a:off x="3059832" y="3645024"/>
            <a:ext cx="792088" cy="0"/>
          </a:xfrm>
          <a:prstGeom prst="straightConnector1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2110138"/>
      </p:ext>
    </p:extLst>
  </p:cSld>
  <p:clrMapOvr>
    <a:masterClrMapping/>
  </p:clrMapOvr>
  <p:transition spd="med">
    <p:wipe dir="d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70826946-24AD-406F-8D49-2C73ACB3CF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868" y="1519871"/>
            <a:ext cx="5574904" cy="29641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Foro Avisos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12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21497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800" dirty="0">
                <a:solidFill>
                  <a:schemeClr val="bg2">
                    <a:lumMod val="20000"/>
                    <a:lumOff val="80000"/>
                  </a:schemeClr>
                </a:solidFill>
                <a:latin typeface="Cambria" pitchFamily="18" charset="0"/>
              </a:rPr>
              <a:t>El editor de Moodle</a:t>
            </a:r>
          </a:p>
          <a:p>
            <a:pPr marL="360363">
              <a:spcBef>
                <a:spcPts val="0"/>
              </a:spcBef>
              <a:spcAft>
                <a:spcPts val="600"/>
              </a:spcAft>
            </a:pPr>
            <a:endParaRPr lang="es-ES" sz="2200" i="0" dirty="0">
              <a:latin typeface="Cambria" pitchFamily="18" charset="0"/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2AFB9A3C-9518-4087-9FC5-2FA6E2BDF4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1537" y="4688154"/>
            <a:ext cx="3134162" cy="189574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F50560D9-F0D6-4FF0-AAA2-C8618C09F19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5296" y="2492896"/>
            <a:ext cx="1743258" cy="311651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02702939"/>
      </p:ext>
    </p:extLst>
  </p:cSld>
  <p:clrMapOvr>
    <a:masterClrMapping/>
  </p:clrMapOvr>
  <p:transition spd="med">
    <p:wipe dir="d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>
            <a:extLst>
              <a:ext uri="{FF2B5EF4-FFF2-40B4-BE49-F238E27FC236}">
                <a16:creationId xmlns:a16="http://schemas.microsoft.com/office/drawing/2014/main" id="{06B376E6-7177-4063-B07A-1C6503AFC8C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89" t="43892" r="2458" b="19782"/>
          <a:stretch/>
        </p:blipFill>
        <p:spPr>
          <a:xfrm>
            <a:off x="1527674" y="3588215"/>
            <a:ext cx="6088652" cy="171299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Foro Avisos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12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21497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800" dirty="0">
                <a:solidFill>
                  <a:schemeClr val="bg2">
                    <a:lumMod val="20000"/>
                    <a:lumOff val="80000"/>
                  </a:schemeClr>
                </a:solidFill>
                <a:latin typeface="Cambria" pitchFamily="18" charset="0"/>
              </a:rPr>
              <a:t>El editor de Moodle</a:t>
            </a:r>
          </a:p>
          <a:p>
            <a:pPr marL="360363">
              <a:spcBef>
                <a:spcPts val="0"/>
              </a:spcBef>
              <a:spcAft>
                <a:spcPts val="600"/>
              </a:spcAft>
            </a:pPr>
            <a:endParaRPr lang="es-ES" sz="2200" i="0" dirty="0">
              <a:latin typeface="Cambria" pitchFamily="18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1136943" y="5379123"/>
            <a:ext cx="6692601" cy="36933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Hay otro editor más sofisticado que se puede activar, como veremos…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D87289EE-61E8-414D-AC11-4E76403269C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58" b="66058"/>
          <a:stretch/>
        </p:blipFill>
        <p:spPr>
          <a:xfrm>
            <a:off x="448266" y="1727651"/>
            <a:ext cx="8488114" cy="154198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cxnSp>
        <p:nvCxnSpPr>
          <p:cNvPr id="9" name="Conector recto de flecha 8"/>
          <p:cNvCxnSpPr/>
          <p:nvPr/>
        </p:nvCxnSpPr>
        <p:spPr>
          <a:xfrm>
            <a:off x="2911787" y="2715935"/>
            <a:ext cx="0" cy="872280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1546928"/>
      </p:ext>
    </p:extLst>
  </p:cSld>
  <p:clrMapOvr>
    <a:masterClrMapping/>
  </p:clrMapOvr>
  <p:transition spd="med">
    <p:wipe dir="d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Foro Avisos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12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21497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800" dirty="0">
                <a:solidFill>
                  <a:schemeClr val="bg2">
                    <a:lumMod val="20000"/>
                    <a:lumOff val="80000"/>
                  </a:schemeClr>
                </a:solidFill>
                <a:latin typeface="Cambria" pitchFamily="18" charset="0"/>
              </a:rPr>
              <a:t>El editor de ecuaciones</a:t>
            </a:r>
          </a:p>
          <a:p>
            <a:pPr marL="360363">
              <a:spcBef>
                <a:spcPts val="0"/>
              </a:spcBef>
              <a:spcAft>
                <a:spcPts val="600"/>
              </a:spcAft>
            </a:pPr>
            <a:endParaRPr lang="es-ES" sz="2200" i="0" dirty="0">
              <a:latin typeface="Cambria" pitchFamily="18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91F690D1-917A-43C5-8E9D-72DE0FB0A3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1782" y="1628800"/>
            <a:ext cx="4408172" cy="478518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869D969E-7BBF-422A-AB2B-D549CF1B31C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50" t="54581" r="29702" b="39311"/>
          <a:stretch/>
        </p:blipFill>
        <p:spPr>
          <a:xfrm>
            <a:off x="440448" y="1628800"/>
            <a:ext cx="288032" cy="28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39164"/>
      </p:ext>
    </p:extLst>
  </p:cSld>
  <p:clrMapOvr>
    <a:masterClrMapping/>
  </p:clrMapOvr>
  <p:transition spd="med">
    <p:wipe dir="d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Foro Avisos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12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21497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800" dirty="0">
                <a:solidFill>
                  <a:schemeClr val="bg2">
                    <a:lumMod val="20000"/>
                    <a:lumOff val="80000"/>
                  </a:schemeClr>
                </a:solidFill>
                <a:latin typeface="Cambria" pitchFamily="18" charset="0"/>
              </a:rPr>
              <a:t>Accesibilidad y HTML</a:t>
            </a:r>
          </a:p>
          <a:p>
            <a:pPr marL="360363">
              <a:spcBef>
                <a:spcPts val="0"/>
              </a:spcBef>
              <a:spcAft>
                <a:spcPts val="600"/>
              </a:spcAft>
            </a:pPr>
            <a:endParaRPr lang="es-ES" sz="2200" i="0" dirty="0">
              <a:latin typeface="Cambria" pitchFamily="18" charset="0"/>
            </a:endParaRPr>
          </a:p>
        </p:txBody>
      </p:sp>
      <p:cxnSp>
        <p:nvCxnSpPr>
          <p:cNvPr id="14" name="Conector recto 13"/>
          <p:cNvCxnSpPr/>
          <p:nvPr/>
        </p:nvCxnSpPr>
        <p:spPr>
          <a:xfrm>
            <a:off x="3140085" y="3381045"/>
            <a:ext cx="0" cy="768035"/>
          </a:xfrm>
          <a:prstGeom prst="line">
            <a:avLst/>
          </a:prstGeom>
          <a:ln w="38100">
            <a:solidFill>
              <a:srgbClr val="FFC000"/>
            </a:solidFill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uadroTexto 16"/>
          <p:cNvSpPr txBox="1"/>
          <p:nvPr/>
        </p:nvSpPr>
        <p:spPr>
          <a:xfrm>
            <a:off x="2932442" y="2132856"/>
            <a:ext cx="3063275" cy="36933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Ayudante de lector de pantalla</a:t>
            </a:r>
          </a:p>
        </p:txBody>
      </p:sp>
      <p:sp>
        <p:nvSpPr>
          <p:cNvPr id="19" name="CuadroTexto 18"/>
          <p:cNvSpPr txBox="1"/>
          <p:nvPr/>
        </p:nvSpPr>
        <p:spPr>
          <a:xfrm>
            <a:off x="5976224" y="3198142"/>
            <a:ext cx="2340192" cy="36933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Edición del código TML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E8FF962F-583D-4DE5-83CD-38D605EC92A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90" t="61137" r="56620" b="28754"/>
          <a:stretch/>
        </p:blipFill>
        <p:spPr>
          <a:xfrm>
            <a:off x="3915613" y="3177591"/>
            <a:ext cx="1285084" cy="4767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cxnSp>
        <p:nvCxnSpPr>
          <p:cNvPr id="18" name="Conector recto 17"/>
          <p:cNvCxnSpPr>
            <a:cxnSpLocks/>
          </p:cNvCxnSpPr>
          <p:nvPr/>
        </p:nvCxnSpPr>
        <p:spPr>
          <a:xfrm flipH="1">
            <a:off x="5087178" y="3381045"/>
            <a:ext cx="844804" cy="0"/>
          </a:xfrm>
          <a:prstGeom prst="line">
            <a:avLst/>
          </a:prstGeom>
          <a:ln w="38100">
            <a:solidFill>
              <a:srgbClr val="FFC000"/>
            </a:solidFill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>
            <a:cxnSpLocks/>
          </p:cNvCxnSpPr>
          <p:nvPr/>
        </p:nvCxnSpPr>
        <p:spPr>
          <a:xfrm flipH="1">
            <a:off x="4464079" y="2491085"/>
            <a:ext cx="2661" cy="768035"/>
          </a:xfrm>
          <a:prstGeom prst="line">
            <a:avLst/>
          </a:prstGeom>
          <a:ln w="38100">
            <a:solidFill>
              <a:srgbClr val="FFC000"/>
            </a:solidFill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9"/>
          <p:cNvCxnSpPr/>
          <p:nvPr/>
        </p:nvCxnSpPr>
        <p:spPr>
          <a:xfrm flipH="1">
            <a:off x="3140086" y="3381045"/>
            <a:ext cx="844804" cy="0"/>
          </a:xfrm>
          <a:prstGeom prst="line">
            <a:avLst/>
          </a:prstGeom>
          <a:ln w="38100">
            <a:solidFill>
              <a:srgbClr val="FFC000"/>
            </a:solidFill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Imagen 14">
            <a:extLst>
              <a:ext uri="{FF2B5EF4-FFF2-40B4-BE49-F238E27FC236}">
                <a16:creationId xmlns:a16="http://schemas.microsoft.com/office/drawing/2014/main" id="{35F7FC13-978E-4198-800F-FA078E26EE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631" y="4185696"/>
            <a:ext cx="4181621" cy="161923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11488818"/>
      </p:ext>
    </p:extLst>
  </p:cSld>
  <p:clrMapOvr>
    <a:masterClrMapping/>
  </p:clrMapOvr>
  <p:transition spd="med">
    <p:wipe dir="d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Foro Avisos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12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21497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800" dirty="0">
                <a:solidFill>
                  <a:schemeClr val="bg2">
                    <a:lumMod val="20000"/>
                    <a:lumOff val="80000"/>
                  </a:schemeClr>
                </a:solidFill>
                <a:latin typeface="Cambria" pitchFamily="18" charset="0"/>
              </a:rPr>
              <a:t>Nuevo mensaje</a:t>
            </a:r>
          </a:p>
          <a:p>
            <a:pPr marL="360363">
              <a:spcBef>
                <a:spcPts val="0"/>
              </a:spcBef>
              <a:spcAft>
                <a:spcPts val="600"/>
              </a:spcAft>
            </a:pPr>
            <a:endParaRPr lang="es-ES" sz="2200" i="0" dirty="0">
              <a:latin typeface="Cambria" pitchFamily="18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4454BE88-6000-44D9-BA9F-16C7A8D995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624" y="1563527"/>
            <a:ext cx="5966752" cy="482710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55368229"/>
      </p:ext>
    </p:extLst>
  </p:cSld>
  <p:clrMapOvr>
    <a:masterClrMapping/>
  </p:clrMapOvr>
  <p:transition spd="med">
    <p:wipe dir="d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86DFD0C6-5F0D-4990-9AFA-4B8831925C5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900"/>
          <a:stretch/>
        </p:blipFill>
        <p:spPr>
          <a:xfrm>
            <a:off x="457200" y="2326424"/>
            <a:ext cx="8477120" cy="213285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Foro Avisos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12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21497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800" dirty="0">
                <a:solidFill>
                  <a:schemeClr val="bg2">
                    <a:lumMod val="20000"/>
                    <a:lumOff val="80000"/>
                  </a:schemeClr>
                </a:solidFill>
                <a:latin typeface="Cambria" pitchFamily="18" charset="0"/>
              </a:rPr>
              <a:t>Subida de archivos</a:t>
            </a:r>
          </a:p>
          <a:p>
            <a:pPr marL="360363">
              <a:spcBef>
                <a:spcPts val="0"/>
              </a:spcBef>
              <a:spcAft>
                <a:spcPts val="600"/>
              </a:spcAft>
            </a:pPr>
            <a:endParaRPr lang="es-ES" sz="2200" i="0" dirty="0">
              <a:latin typeface="Cambria" pitchFamily="18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4194290" y="4005064"/>
            <a:ext cx="3186022" cy="288032"/>
          </a:xfrm>
          <a:prstGeom prst="rect">
            <a:avLst/>
          </a:prstGeom>
          <a:ln w="38100">
            <a:solidFill>
              <a:srgbClr val="FFC000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88494025"/>
      </p:ext>
    </p:extLst>
  </p:cSld>
  <p:clrMapOvr>
    <a:masterClrMapping/>
  </p:clrMapOvr>
  <p:transition spd="med">
    <p:wipe dir="d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Foro Avisos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12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21497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800" dirty="0">
                <a:solidFill>
                  <a:schemeClr val="bg2">
                    <a:lumMod val="20000"/>
                    <a:lumOff val="80000"/>
                  </a:schemeClr>
                </a:solidFill>
                <a:latin typeface="Cambria" pitchFamily="18" charset="0"/>
              </a:rPr>
              <a:t>Subida de archivos</a:t>
            </a:r>
          </a:p>
          <a:p>
            <a:pPr marL="360363">
              <a:spcBef>
                <a:spcPts val="0"/>
              </a:spcBef>
              <a:spcAft>
                <a:spcPts val="600"/>
              </a:spcAft>
            </a:pPr>
            <a:endParaRPr lang="es-ES" sz="2200" i="0" dirty="0">
              <a:latin typeface="Cambria" pitchFamily="18" charset="0"/>
            </a:endParaRPr>
          </a:p>
        </p:txBody>
      </p:sp>
      <p:cxnSp>
        <p:nvCxnSpPr>
          <p:cNvPr id="10" name="Conector recto de flecha 9"/>
          <p:cNvCxnSpPr/>
          <p:nvPr/>
        </p:nvCxnSpPr>
        <p:spPr>
          <a:xfrm>
            <a:off x="826262" y="3212976"/>
            <a:ext cx="531170" cy="0"/>
          </a:xfrm>
          <a:prstGeom prst="straightConnector1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agen 10">
            <a:extLst>
              <a:ext uri="{FF2B5EF4-FFF2-40B4-BE49-F238E27FC236}">
                <a16:creationId xmlns:a16="http://schemas.microsoft.com/office/drawing/2014/main" id="{92E59935-1DD1-4A90-8A15-91FDF01DFC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9091" y="1628800"/>
            <a:ext cx="6668996" cy="463231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BE5F7F5D-3B03-4DD0-8269-361DF6AEF75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14" t="73100" r="67838" b="22700"/>
          <a:stretch/>
        </p:blipFill>
        <p:spPr>
          <a:xfrm>
            <a:off x="457200" y="1664804"/>
            <a:ext cx="360040" cy="28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879896"/>
      </p:ext>
    </p:extLst>
  </p:cSld>
  <p:clrMapOvr>
    <a:masterClrMapping/>
  </p:clrMapOvr>
  <p:transition spd="med">
    <p:wipe dir="d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Foro Avisos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12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21497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800" dirty="0">
                <a:solidFill>
                  <a:schemeClr val="bg2">
                    <a:lumMod val="20000"/>
                    <a:lumOff val="80000"/>
                  </a:schemeClr>
                </a:solidFill>
                <a:latin typeface="Cambria" pitchFamily="18" charset="0"/>
              </a:rPr>
              <a:t>Nuevo mensaje</a:t>
            </a:r>
          </a:p>
          <a:p>
            <a:pPr marL="360363">
              <a:spcBef>
                <a:spcPts val="0"/>
              </a:spcBef>
              <a:spcAft>
                <a:spcPts val="600"/>
              </a:spcAft>
            </a:pPr>
            <a:endParaRPr lang="es-ES" sz="2200" i="0" dirty="0">
              <a:latin typeface="Cambria" pitchFamily="18" charset="0"/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18DACED0-477D-4EA1-885C-8B26192C11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851" y="1778264"/>
            <a:ext cx="7602298" cy="404223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522887638"/>
      </p:ext>
    </p:extLst>
  </p:cSld>
  <p:clrMapOvr>
    <a:masterClrMapping/>
  </p:clrMapOvr>
  <p:transition spd="med">
    <p:wipe dir="d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7B69A6E5-8526-43ED-8CA0-ADC8FD3310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738530"/>
            <a:ext cx="5256584" cy="179316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Foro Avisos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12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21497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800" dirty="0">
                <a:solidFill>
                  <a:schemeClr val="bg2">
                    <a:lumMod val="20000"/>
                    <a:lumOff val="80000"/>
                  </a:schemeClr>
                </a:solidFill>
                <a:latin typeface="Cambria" pitchFamily="18" charset="0"/>
              </a:rPr>
              <a:t>Nuevo mensaje</a:t>
            </a:r>
          </a:p>
          <a:p>
            <a:pPr marL="360363">
              <a:spcBef>
                <a:spcPts val="0"/>
              </a:spcBef>
              <a:spcAft>
                <a:spcPts val="600"/>
              </a:spcAft>
            </a:pPr>
            <a:endParaRPr lang="es-ES" sz="2200" i="0" dirty="0">
              <a:latin typeface="Cambria" pitchFamily="18" charset="0"/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B4DCB131-9E51-426C-90AD-F121062A00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3724885"/>
            <a:ext cx="5418241" cy="252198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cxnSp>
        <p:nvCxnSpPr>
          <p:cNvPr id="9" name="Conector recto de flecha 8"/>
          <p:cNvCxnSpPr/>
          <p:nvPr/>
        </p:nvCxnSpPr>
        <p:spPr>
          <a:xfrm>
            <a:off x="1403648" y="3106325"/>
            <a:ext cx="0" cy="645350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019155"/>
      </p:ext>
    </p:extLst>
  </p:cSld>
  <p:clrMapOvr>
    <a:masterClrMapping/>
  </p:clrMapOvr>
  <p:transition spd="med"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La plataforma Moodle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11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10178"/>
          </a:xfrm>
        </p:spPr>
        <p:txBody>
          <a:bodyPr>
            <a:noAutofit/>
          </a:bodyPr>
          <a:lstStyle/>
          <a:p>
            <a:pPr indent="1588">
              <a:spcBef>
                <a:spcPts val="0"/>
              </a:spcBef>
              <a:spcAft>
                <a:spcPts val="1200"/>
              </a:spcAft>
            </a:pPr>
            <a:r>
              <a:rPr lang="es-ES" sz="28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Un Campus Virtual de código libre</a:t>
            </a:r>
          </a:p>
          <a:p>
            <a:pPr lvl="1" indent="1588">
              <a:spcBef>
                <a:spcPts val="0"/>
              </a:spcBef>
              <a:spcAft>
                <a:spcPts val="600"/>
              </a:spcAft>
              <a:buNone/>
            </a:pPr>
            <a:r>
              <a:rPr lang="es-ES" sz="2200" dirty="0"/>
              <a:t>Moodle nos facilita organizar un espacio virtual de encuentro con nuestros estudiantes donde puedan encontrar contenidos, utilizar herramientas de comunicación, realizar actividades, obtener sus calificaciones…</a:t>
            </a:r>
          </a:p>
          <a:p>
            <a:pPr marL="714375" lvl="1" indent="-354013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es-ES" sz="2200" dirty="0"/>
              <a:t>Organización general de los contenidos y las herramientas </a:t>
            </a:r>
            <a:br>
              <a:rPr lang="es-ES" sz="2200" dirty="0"/>
            </a:br>
            <a:r>
              <a:rPr lang="es-ES" sz="2200" dirty="0"/>
              <a:t>en bloques dentro de la página web</a:t>
            </a:r>
          </a:p>
          <a:p>
            <a:pPr marL="714375" lvl="1" indent="-354013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es-ES" sz="2200" dirty="0"/>
              <a:t>Herramientas de comunicación: correo, mensajería, foros, </a:t>
            </a:r>
            <a:r>
              <a:rPr lang="es-ES" sz="2200" i="1" dirty="0"/>
              <a:t>..</a:t>
            </a:r>
            <a:r>
              <a:rPr lang="es-ES" sz="2200" dirty="0"/>
              <a:t>.</a:t>
            </a:r>
          </a:p>
          <a:p>
            <a:pPr marL="714375" lvl="1" indent="-354013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es-ES" sz="2200" dirty="0"/>
              <a:t>Actividades: tests, tareas (entregas), ...</a:t>
            </a:r>
          </a:p>
          <a:p>
            <a:pPr marL="714375" lvl="1" indent="-354013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es-ES" sz="2200" dirty="0"/>
              <a:t>Sistema de calificaciones</a:t>
            </a:r>
          </a:p>
          <a:p>
            <a:pPr marL="714375" lvl="1" indent="-354013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es-ES" sz="2200" dirty="0"/>
              <a:t>Administrador de archivos</a:t>
            </a:r>
          </a:p>
          <a:p>
            <a:pPr marL="714375" lvl="1" indent="-354013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es-ES" sz="2200" dirty="0"/>
              <a:t>Gestión de grupos</a:t>
            </a:r>
          </a:p>
          <a:p>
            <a:pPr marL="714375" lvl="1" indent="-354013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es-ES" sz="2200" dirty="0"/>
              <a:t>Informes de actividad		…</a:t>
            </a:r>
          </a:p>
        </p:txBody>
      </p:sp>
    </p:spTree>
  </p:cSld>
  <p:clrMapOvr>
    <a:masterClrMapping/>
  </p:clrMapOvr>
  <p:transition spd="med">
    <p:wipe dir="d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Foro Avisos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12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21497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800" dirty="0">
                <a:solidFill>
                  <a:schemeClr val="bg2">
                    <a:lumMod val="20000"/>
                    <a:lumOff val="80000"/>
                  </a:schemeClr>
                </a:solidFill>
                <a:latin typeface="Cambria" pitchFamily="18" charset="0"/>
              </a:rPr>
              <a:t>Nuevo mensaje</a:t>
            </a:r>
          </a:p>
          <a:p>
            <a:pPr marL="360363">
              <a:spcBef>
                <a:spcPts val="0"/>
              </a:spcBef>
              <a:spcAft>
                <a:spcPts val="600"/>
              </a:spcAft>
            </a:pPr>
            <a:endParaRPr lang="es-ES" sz="2200" i="0" dirty="0">
              <a:latin typeface="Cambria" pitchFamily="18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2896516C-4333-4F3E-A190-F6668D44B1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2802" y="1340771"/>
            <a:ext cx="2564358" cy="505568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cxnSp>
        <p:nvCxnSpPr>
          <p:cNvPr id="10" name="Conector recto de flecha 9"/>
          <p:cNvCxnSpPr/>
          <p:nvPr/>
        </p:nvCxnSpPr>
        <p:spPr>
          <a:xfrm flipH="1">
            <a:off x="5787606" y="6047021"/>
            <a:ext cx="576064" cy="0"/>
          </a:xfrm>
          <a:prstGeom prst="straightConnector1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1317287"/>
      </p:ext>
    </p:extLst>
  </p:cSld>
  <p:clrMapOvr>
    <a:masterClrMapping/>
  </p:clrMapOvr>
  <p:transition spd="med">
    <p:wipe dir="d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3E2FF40E-2167-4EE1-9F63-B847B7135B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179" y="1810845"/>
            <a:ext cx="3479075" cy="182597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Contenidos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12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21497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800" dirty="0">
                <a:solidFill>
                  <a:schemeClr val="bg2">
                    <a:lumMod val="20000"/>
                    <a:lumOff val="80000"/>
                  </a:schemeClr>
                </a:solidFill>
                <a:latin typeface="Cambria" pitchFamily="18" charset="0"/>
              </a:rPr>
              <a:t>Recursos y actividades</a:t>
            </a:r>
          </a:p>
          <a:p>
            <a:pPr marL="360363">
              <a:spcBef>
                <a:spcPts val="0"/>
              </a:spcBef>
              <a:spcAft>
                <a:spcPts val="600"/>
              </a:spcAft>
            </a:pPr>
            <a:endParaRPr lang="es-ES" sz="2200" i="0" dirty="0">
              <a:latin typeface="Cambria" pitchFamily="18" charset="0"/>
            </a:endParaRPr>
          </a:p>
        </p:txBody>
      </p:sp>
      <p:sp>
        <p:nvSpPr>
          <p:cNvPr id="7" name="Rectángulo redondeado 6"/>
          <p:cNvSpPr/>
          <p:nvPr/>
        </p:nvSpPr>
        <p:spPr>
          <a:xfrm>
            <a:off x="2199789" y="2852936"/>
            <a:ext cx="1728192" cy="288032"/>
          </a:xfrm>
          <a:prstGeom prst="roundRect">
            <a:avLst/>
          </a:prstGeom>
          <a:ln w="38100">
            <a:solidFill>
              <a:srgbClr val="FFC000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/>
          </a:p>
        </p:txBody>
      </p:sp>
      <p:cxnSp>
        <p:nvCxnSpPr>
          <p:cNvPr id="9" name="Conector recto de flecha 8"/>
          <p:cNvCxnSpPr>
            <a:stCxn id="7" idx="3"/>
          </p:cNvCxnSpPr>
          <p:nvPr/>
        </p:nvCxnSpPr>
        <p:spPr>
          <a:xfrm>
            <a:off x="3927981" y="2996952"/>
            <a:ext cx="504056" cy="0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agen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0859" y="1556792"/>
            <a:ext cx="3430634" cy="451862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4147" y="3462557"/>
            <a:ext cx="1561422" cy="289379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cxnSp>
        <p:nvCxnSpPr>
          <p:cNvPr id="16" name="Conector recto de flecha 15"/>
          <p:cNvCxnSpPr/>
          <p:nvPr/>
        </p:nvCxnSpPr>
        <p:spPr>
          <a:xfrm flipV="1">
            <a:off x="5148064" y="4221088"/>
            <a:ext cx="966083" cy="1296144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5179793"/>
      </p:ext>
    </p:extLst>
  </p:cSld>
  <p:clrMapOvr>
    <a:masterClrMapping/>
  </p:clrMapOvr>
  <p:transition spd="med">
    <p:wipe dir="d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7CC998AF-83B9-4D60-AC0A-FE0C2EB2E0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608686"/>
            <a:ext cx="6036059" cy="273013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E91E0304-572B-44B6-BD22-BEC16CC9AF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4466" y="1297456"/>
            <a:ext cx="3554035" cy="276262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EDA9AF40-08C5-40A7-B34D-A1D949865C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2239" y="3215950"/>
            <a:ext cx="4566778" cy="318723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Contenidos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12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21497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800" dirty="0">
                <a:solidFill>
                  <a:schemeClr val="bg2">
                    <a:lumMod val="20000"/>
                    <a:lumOff val="80000"/>
                  </a:schemeClr>
                </a:solidFill>
                <a:latin typeface="Cambria" pitchFamily="18" charset="0"/>
              </a:rPr>
              <a:t>Etiquetas</a:t>
            </a:r>
          </a:p>
          <a:p>
            <a:pPr marL="360363">
              <a:spcBef>
                <a:spcPts val="0"/>
              </a:spcBef>
              <a:spcAft>
                <a:spcPts val="600"/>
              </a:spcAft>
            </a:pPr>
            <a:endParaRPr lang="es-ES" sz="2200" i="0" dirty="0">
              <a:latin typeface="Cambria" pitchFamily="18" charset="0"/>
            </a:endParaRPr>
          </a:p>
        </p:txBody>
      </p:sp>
      <p:cxnSp>
        <p:nvCxnSpPr>
          <p:cNvPr id="18" name="Conector recto de flecha 17"/>
          <p:cNvCxnSpPr/>
          <p:nvPr/>
        </p:nvCxnSpPr>
        <p:spPr>
          <a:xfrm>
            <a:off x="6089654" y="2529464"/>
            <a:ext cx="0" cy="1213217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de flecha 19"/>
          <p:cNvCxnSpPr/>
          <p:nvPr/>
        </p:nvCxnSpPr>
        <p:spPr>
          <a:xfrm>
            <a:off x="3563888" y="4022154"/>
            <a:ext cx="0" cy="253852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uadroTexto 20"/>
          <p:cNvSpPr txBox="1"/>
          <p:nvPr/>
        </p:nvSpPr>
        <p:spPr>
          <a:xfrm>
            <a:off x="6898280" y="4220725"/>
            <a:ext cx="1994200" cy="101566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Por</a:t>
            </a:r>
            <a: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s-ES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accesibilidad</a:t>
            </a: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,</a:t>
            </a:r>
            <a:b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describe siempre</a:t>
            </a:r>
            <a:b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las imágenes</a:t>
            </a:r>
          </a:p>
        </p:txBody>
      </p:sp>
      <p:cxnSp>
        <p:nvCxnSpPr>
          <p:cNvPr id="13" name="Conector recto de flecha 12"/>
          <p:cNvCxnSpPr>
            <a:cxnSpLocks/>
          </p:cNvCxnSpPr>
          <p:nvPr/>
        </p:nvCxnSpPr>
        <p:spPr>
          <a:xfrm flipV="1">
            <a:off x="5112194" y="1611205"/>
            <a:ext cx="392703" cy="949896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6466182"/>
      </p:ext>
    </p:extLst>
  </p:cSld>
  <p:clrMapOvr>
    <a:masterClrMapping/>
  </p:clrMapOvr>
  <p:transition spd="med">
    <p:wipe dir="d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Contenidos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12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21497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800" dirty="0">
                <a:solidFill>
                  <a:schemeClr val="bg2">
                    <a:lumMod val="20000"/>
                    <a:lumOff val="80000"/>
                  </a:schemeClr>
                </a:solidFill>
                <a:latin typeface="Cambria" pitchFamily="18" charset="0"/>
              </a:rPr>
              <a:t>Etiquetas</a:t>
            </a:r>
          </a:p>
          <a:p>
            <a:pPr marL="360363">
              <a:spcBef>
                <a:spcPts val="0"/>
              </a:spcBef>
              <a:spcAft>
                <a:spcPts val="600"/>
              </a:spcAft>
            </a:pPr>
            <a:endParaRPr lang="es-ES" sz="2200" i="0" dirty="0">
              <a:latin typeface="Cambria" pitchFamily="18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0C5EF5B7-A9F4-4394-A130-A2EC263530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9603" y="1772816"/>
            <a:ext cx="6244793" cy="425162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688171295"/>
      </p:ext>
    </p:extLst>
  </p:cSld>
  <p:clrMapOvr>
    <a:masterClrMapping/>
  </p:clrMapOvr>
  <p:transition spd="med">
    <p:wipe dir="d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B77BCF14-15A0-4D1C-95FF-9F373DABE1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328" y="2669809"/>
            <a:ext cx="5249008" cy="172426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Contenidos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12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21497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800" dirty="0">
                <a:solidFill>
                  <a:schemeClr val="bg2">
                    <a:lumMod val="20000"/>
                    <a:lumOff val="80000"/>
                  </a:schemeClr>
                </a:solidFill>
                <a:latin typeface="Cambria" pitchFamily="18" charset="0"/>
              </a:rPr>
              <a:t>Etiquetas</a:t>
            </a:r>
          </a:p>
          <a:p>
            <a:pPr marL="360363">
              <a:spcBef>
                <a:spcPts val="0"/>
              </a:spcBef>
              <a:spcAft>
                <a:spcPts val="600"/>
              </a:spcAft>
            </a:pPr>
            <a:endParaRPr lang="es-ES" sz="2200" i="0" dirty="0">
              <a:latin typeface="Cambria" pitchFamily="18" charset="0"/>
            </a:endParaRP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3B79AC6F-65CE-419D-BEBF-A2B22576B0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9551" y="1674053"/>
            <a:ext cx="3233357" cy="350989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cxnSp>
        <p:nvCxnSpPr>
          <p:cNvPr id="9" name="Conector recto de flecha 8"/>
          <p:cNvCxnSpPr>
            <a:cxnSpLocks/>
          </p:cNvCxnSpPr>
          <p:nvPr/>
        </p:nvCxnSpPr>
        <p:spPr>
          <a:xfrm flipV="1">
            <a:off x="4572000" y="1960274"/>
            <a:ext cx="847551" cy="1943051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0699412"/>
      </p:ext>
    </p:extLst>
  </p:cSld>
  <p:clrMapOvr>
    <a:masterClrMapping/>
  </p:clrMapOvr>
  <p:transition spd="med">
    <p:wipe dir="d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1D9D76E4-B59C-442A-8E52-7318AD087E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4520" y="1772816"/>
            <a:ext cx="7092280" cy="387209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Contenidos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12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21497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800" dirty="0">
                <a:solidFill>
                  <a:schemeClr val="bg2">
                    <a:lumMod val="20000"/>
                    <a:lumOff val="80000"/>
                  </a:schemeClr>
                </a:solidFill>
                <a:latin typeface="Cambria" pitchFamily="18" charset="0"/>
              </a:rPr>
              <a:t>Etiquetas</a:t>
            </a:r>
          </a:p>
          <a:p>
            <a:pPr marL="360363">
              <a:spcBef>
                <a:spcPts val="0"/>
              </a:spcBef>
              <a:spcAft>
                <a:spcPts val="600"/>
              </a:spcAft>
            </a:pPr>
            <a:endParaRPr lang="es-ES" sz="2200" i="0" dirty="0">
              <a:latin typeface="Cambria" pitchFamily="18" charset="0"/>
            </a:endParaRPr>
          </a:p>
        </p:txBody>
      </p:sp>
      <p:sp>
        <p:nvSpPr>
          <p:cNvPr id="8" name="Elipse 7"/>
          <p:cNvSpPr/>
          <p:nvPr/>
        </p:nvSpPr>
        <p:spPr>
          <a:xfrm>
            <a:off x="3491880" y="4005064"/>
            <a:ext cx="360040" cy="360040"/>
          </a:xfrm>
          <a:prstGeom prst="ellipse">
            <a:avLst/>
          </a:prstGeom>
          <a:ln w="38100">
            <a:solidFill>
              <a:srgbClr val="FFC000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/>
          </a:p>
        </p:txBody>
      </p:sp>
      <p:cxnSp>
        <p:nvCxnSpPr>
          <p:cNvPr id="14" name="Conector recto 13"/>
          <p:cNvCxnSpPr>
            <a:cxnSpLocks/>
            <a:stCxn id="8" idx="2"/>
          </p:cNvCxnSpPr>
          <p:nvPr/>
        </p:nvCxnSpPr>
        <p:spPr>
          <a:xfrm flipH="1" flipV="1">
            <a:off x="1475656" y="4176790"/>
            <a:ext cx="2016224" cy="8294"/>
          </a:xfrm>
          <a:prstGeom prst="line">
            <a:avLst/>
          </a:prstGeom>
          <a:ln w="38100">
            <a:solidFill>
              <a:srgbClr val="FFC000"/>
            </a:solidFill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uadroTexto 14"/>
          <p:cNvSpPr txBox="1"/>
          <p:nvPr/>
        </p:nvSpPr>
        <p:spPr>
          <a:xfrm>
            <a:off x="122714" y="3576625"/>
            <a:ext cx="1412374" cy="120032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Arrastra</a:t>
            </a:r>
            <a:b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para cambiar</a:t>
            </a:r>
            <a:b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su lugar</a:t>
            </a:r>
            <a:b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en la página</a:t>
            </a:r>
          </a:p>
        </p:txBody>
      </p:sp>
    </p:spTree>
    <p:extLst>
      <p:ext uri="{BB962C8B-B14F-4D97-AF65-F5344CB8AC3E}">
        <p14:creationId xmlns:p14="http://schemas.microsoft.com/office/powerpoint/2010/main" val="3840847686"/>
      </p:ext>
    </p:extLst>
  </p:cSld>
  <p:clrMapOvr>
    <a:masterClrMapping/>
  </p:clrMapOvr>
  <p:transition spd="med">
    <p:wipe dir="d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3">
            <a:extLst>
              <a:ext uri="{FF2B5EF4-FFF2-40B4-BE49-F238E27FC236}">
                <a16:creationId xmlns:a16="http://schemas.microsoft.com/office/drawing/2014/main" id="{356FBD4B-33B0-4F5F-8ABD-8033A1DE6F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20" y="1628800"/>
            <a:ext cx="5182490" cy="282311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Contenidos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12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21497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800" dirty="0">
                <a:solidFill>
                  <a:schemeClr val="bg2">
                    <a:lumMod val="20000"/>
                    <a:lumOff val="80000"/>
                  </a:schemeClr>
                </a:solidFill>
                <a:latin typeface="Cambria" pitchFamily="18" charset="0"/>
              </a:rPr>
              <a:t>Configuración de los elementos</a:t>
            </a:r>
          </a:p>
          <a:p>
            <a:pPr marL="360363">
              <a:spcBef>
                <a:spcPts val="0"/>
              </a:spcBef>
              <a:spcAft>
                <a:spcPts val="600"/>
              </a:spcAft>
            </a:pPr>
            <a:endParaRPr lang="es-ES" sz="2200" i="0" dirty="0">
              <a:latin typeface="Cambria" pitchFamily="18" charset="0"/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5812007" y="1876182"/>
            <a:ext cx="1270797" cy="36933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Editar tema</a:t>
            </a:r>
          </a:p>
        </p:txBody>
      </p:sp>
      <p:cxnSp>
        <p:nvCxnSpPr>
          <p:cNvPr id="23" name="Conector recto 22"/>
          <p:cNvCxnSpPr/>
          <p:nvPr/>
        </p:nvCxnSpPr>
        <p:spPr>
          <a:xfrm>
            <a:off x="5478809" y="2060848"/>
            <a:ext cx="344601" cy="0"/>
          </a:xfrm>
          <a:prstGeom prst="line">
            <a:avLst/>
          </a:prstGeom>
          <a:ln w="38100">
            <a:solidFill>
              <a:srgbClr val="FFC000"/>
            </a:solidFill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Imagen 19">
            <a:extLst>
              <a:ext uri="{FF2B5EF4-FFF2-40B4-BE49-F238E27FC236}">
                <a16:creationId xmlns:a16="http://schemas.microsoft.com/office/drawing/2014/main" id="{90734F1E-CD8D-416B-B04F-55FEF24AB7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420" y="3696225"/>
            <a:ext cx="4041188" cy="282311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cxnSp>
        <p:nvCxnSpPr>
          <p:cNvPr id="16" name="Conector recto de flecha 15"/>
          <p:cNvCxnSpPr>
            <a:cxnSpLocks/>
            <a:stCxn id="19" idx="2"/>
          </p:cNvCxnSpPr>
          <p:nvPr/>
        </p:nvCxnSpPr>
        <p:spPr>
          <a:xfrm>
            <a:off x="6447406" y="2245514"/>
            <a:ext cx="0" cy="1635376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062532"/>
      </p:ext>
    </p:extLst>
  </p:cSld>
  <p:clrMapOvr>
    <a:masterClrMapping/>
  </p:clrMapOvr>
  <p:transition spd="med">
    <p:wipe dir="d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AF2A8E32-2715-4493-ACC2-8080F9FBCB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97" b="23463"/>
          <a:stretch/>
        </p:blipFill>
        <p:spPr>
          <a:xfrm>
            <a:off x="599597" y="2078417"/>
            <a:ext cx="4830412" cy="172795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Contenidos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12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21497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800" dirty="0">
                <a:solidFill>
                  <a:schemeClr val="bg2">
                    <a:lumMod val="20000"/>
                    <a:lumOff val="80000"/>
                  </a:schemeClr>
                </a:solidFill>
                <a:latin typeface="Cambria" pitchFamily="18" charset="0"/>
              </a:rPr>
              <a:t>Añadiendo documentos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s-ES" sz="2200" i="0" dirty="0">
                <a:latin typeface="Cambria" pitchFamily="18" charset="0"/>
              </a:rPr>
              <a:t>Arrástralos desde tu explorador de archivos a la sección deseada</a:t>
            </a:r>
          </a:p>
        </p:txBody>
      </p:sp>
      <p:cxnSp>
        <p:nvCxnSpPr>
          <p:cNvPr id="8" name="Conector recto de flecha 7"/>
          <p:cNvCxnSpPr>
            <a:cxnSpLocks/>
          </p:cNvCxnSpPr>
          <p:nvPr/>
        </p:nvCxnSpPr>
        <p:spPr>
          <a:xfrm flipH="1">
            <a:off x="3347864" y="2908892"/>
            <a:ext cx="1656184" cy="528774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Imagen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4941168"/>
            <a:ext cx="5470873" cy="127444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0" name="Imagen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4068133"/>
            <a:ext cx="3326555" cy="66531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cxnSp>
        <p:nvCxnSpPr>
          <p:cNvPr id="24" name="Conector recto de flecha 23"/>
          <p:cNvCxnSpPr/>
          <p:nvPr/>
        </p:nvCxnSpPr>
        <p:spPr>
          <a:xfrm flipV="1">
            <a:off x="3763286" y="4564502"/>
            <a:ext cx="2088232" cy="1224136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uadroTexto 24"/>
          <p:cNvSpPr txBox="1"/>
          <p:nvPr/>
        </p:nvSpPr>
        <p:spPr>
          <a:xfrm>
            <a:off x="5505860" y="3678891"/>
            <a:ext cx="3187026" cy="36933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Modificación rápida del nombre</a:t>
            </a: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F3FA608C-1BF7-44D1-BF2C-FB8120FCF7E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597" y="3886693"/>
            <a:ext cx="4062436" cy="100194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20558394"/>
      </p:ext>
    </p:extLst>
  </p:cSld>
  <p:clrMapOvr>
    <a:masterClrMapping/>
  </p:clrMapOvr>
  <p:transition spd="med">
    <p:wipe dir="d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83B3F3EA-55B1-4CC2-8A2B-3AA50C212F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841" y="1636928"/>
            <a:ext cx="4682052" cy="455877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88580C65-7C63-43FD-8E9F-7F39B1FAC57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5" t="54361" r="17119"/>
          <a:stretch/>
        </p:blipFill>
        <p:spPr>
          <a:xfrm>
            <a:off x="3171101" y="1761808"/>
            <a:ext cx="3993187" cy="170628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Contenidos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12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21497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800" dirty="0">
                <a:solidFill>
                  <a:schemeClr val="bg2">
                    <a:lumMod val="20000"/>
                    <a:lumOff val="80000"/>
                  </a:schemeClr>
                </a:solidFill>
                <a:latin typeface="Cambria" pitchFamily="18" charset="0"/>
              </a:rPr>
              <a:t>Ajustes de los documentos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s-ES" sz="2200" i="0" dirty="0">
              <a:latin typeface="Cambria" pitchFamily="18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7164288" y="1052736"/>
            <a:ext cx="1662699" cy="147732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Puede haber</a:t>
            </a:r>
            <a:b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varios archivos,</a:t>
            </a:r>
            <a:b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pero sólo uno</a:t>
            </a:r>
            <a:b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será el principal</a:t>
            </a:r>
            <a:b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(el que se abre)</a:t>
            </a: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2621264F-63B1-44A0-968B-8D6CEDD76D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0249" y="3309325"/>
            <a:ext cx="2675166" cy="30470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cxnSp>
        <p:nvCxnSpPr>
          <p:cNvPr id="15" name="Conector recto de flecha 14"/>
          <p:cNvCxnSpPr>
            <a:cxnSpLocks/>
          </p:cNvCxnSpPr>
          <p:nvPr/>
        </p:nvCxnSpPr>
        <p:spPr>
          <a:xfrm>
            <a:off x="5348864" y="3085592"/>
            <a:ext cx="519280" cy="543152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0393758"/>
      </p:ext>
    </p:extLst>
  </p:cSld>
  <p:clrMapOvr>
    <a:masterClrMapping/>
  </p:clrMapOvr>
  <p:transition spd="med">
    <p:wipe dir="d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id="{191C5DA3-8887-4FE5-821F-FF6C83D42E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639241"/>
            <a:ext cx="3342729" cy="424678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6BC475F6-D296-4A7D-8732-E5624977060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9" r="3469"/>
          <a:stretch/>
        </p:blipFill>
        <p:spPr>
          <a:xfrm>
            <a:off x="457200" y="1639241"/>
            <a:ext cx="4219954" cy="373397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Contenidos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48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12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21497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800" dirty="0">
                <a:solidFill>
                  <a:schemeClr val="bg2">
                    <a:lumMod val="20000"/>
                    <a:lumOff val="80000"/>
                  </a:schemeClr>
                </a:solidFill>
                <a:latin typeface="Cambria" pitchFamily="18" charset="0"/>
              </a:rPr>
              <a:t>Ajustes de los documentos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s-ES" sz="2200" i="0" dirty="0">
              <a:latin typeface="Cambria" pitchFamily="18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1209" y="2060848"/>
            <a:ext cx="1400811" cy="72008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3" name="Rectángulo redondeado 12"/>
          <p:cNvSpPr/>
          <p:nvPr/>
        </p:nvSpPr>
        <p:spPr>
          <a:xfrm>
            <a:off x="5292080" y="5373216"/>
            <a:ext cx="3579576" cy="529442"/>
          </a:xfrm>
          <a:prstGeom prst="roundRect">
            <a:avLst/>
          </a:prstGeom>
          <a:ln w="38100">
            <a:solidFill>
              <a:srgbClr val="FFC000"/>
            </a:solidFill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9704443"/>
      </p:ext>
    </p:extLst>
  </p:cSld>
  <p:clrMapOvr>
    <a:masterClrMapping/>
  </p:clrMapOvr>
  <p:transition spd="med"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Usuarios de Moodle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11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10178"/>
          </a:xfrm>
        </p:spPr>
        <p:txBody>
          <a:bodyPr>
            <a:noAutofit/>
          </a:bodyPr>
          <a:lstStyle/>
          <a:p>
            <a:pPr indent="1588">
              <a:spcBef>
                <a:spcPts val="0"/>
              </a:spcBef>
              <a:spcAft>
                <a:spcPts val="1200"/>
              </a:spcAft>
            </a:pPr>
            <a:r>
              <a:rPr lang="es-ES" sz="28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Tres roles de usuarios</a:t>
            </a:r>
          </a:p>
          <a:p>
            <a:pPr marL="714375" lvl="1" indent="-354013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ü"/>
            </a:pPr>
            <a:r>
              <a:rPr lang="es-ES" sz="2200" dirty="0"/>
              <a:t>Profesor</a:t>
            </a:r>
          </a:p>
          <a:p>
            <a:pPr marL="714375" lvl="1" indent="-354013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ü"/>
            </a:pPr>
            <a:r>
              <a:rPr lang="es-ES" sz="2200" dirty="0"/>
              <a:t>Ayudante del profesor</a:t>
            </a:r>
          </a:p>
          <a:p>
            <a:pPr marL="714375" lvl="1" indent="-354013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ü"/>
            </a:pPr>
            <a:r>
              <a:rPr lang="es-ES" sz="2200" dirty="0"/>
              <a:t>Estudiante</a:t>
            </a:r>
          </a:p>
          <a:p>
            <a:pPr marL="36195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s-ES" sz="2200" dirty="0"/>
              <a:t>Moodle contempla otros (gestor, creador, …), pero no se usan</a:t>
            </a:r>
          </a:p>
          <a:p>
            <a:pPr marL="361950" lvl="1" indent="0">
              <a:spcBef>
                <a:spcPts val="0"/>
              </a:spcBef>
              <a:spcAft>
                <a:spcPts val="1200"/>
              </a:spcAft>
              <a:buNone/>
            </a:pPr>
            <a:endParaRPr lang="es-ES" sz="2200" dirty="0"/>
          </a:p>
          <a:p>
            <a:pPr marL="36195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s-ES" sz="2200" dirty="0"/>
              <a:t>Sólo los profesores tiene permisos de edición</a:t>
            </a:r>
          </a:p>
          <a:p>
            <a:pPr marL="36195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s-ES" sz="2200" dirty="0"/>
              <a:t>Los ayudantes pueden tutorizar y evaluar, pero no editar</a:t>
            </a:r>
          </a:p>
        </p:txBody>
      </p:sp>
    </p:spTree>
  </p:cSld>
  <p:clrMapOvr>
    <a:masterClrMapping/>
  </p:clrMapOvr>
  <p:transition spd="med">
    <p:wipe dir="d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Contenidos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49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12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21497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800" dirty="0">
                <a:solidFill>
                  <a:schemeClr val="bg2">
                    <a:lumMod val="20000"/>
                    <a:lumOff val="80000"/>
                  </a:schemeClr>
                </a:solidFill>
                <a:latin typeface="Cambria" pitchFamily="18" charset="0"/>
              </a:rPr>
              <a:t>Más sobre contenidos</a:t>
            </a:r>
          </a:p>
          <a:p>
            <a:pPr marL="360363" indent="-271463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s-ES" sz="2200" i="0" dirty="0">
                <a:latin typeface="Cambria" pitchFamily="18" charset="0"/>
              </a:rPr>
              <a:t>Carpetas: repositorios organizados de documentos</a:t>
            </a:r>
            <a:br>
              <a:rPr lang="es-ES" sz="2200" i="0" dirty="0">
                <a:latin typeface="Cambria" pitchFamily="18" charset="0"/>
              </a:rPr>
            </a:br>
            <a:r>
              <a:rPr lang="es-ES" sz="2200" i="0" dirty="0">
                <a:latin typeface="Cambria" pitchFamily="18" charset="0"/>
              </a:rPr>
              <a:t>El cuadro de archivos permite crear subcarpetas</a:t>
            </a:r>
          </a:p>
          <a:p>
            <a:pPr marL="360363" indent="-271463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s-ES" sz="2200" i="0" dirty="0"/>
              <a:t>No se pueden arrastrar carpetas enteras al cuadro de archivos</a:t>
            </a:r>
            <a:br>
              <a:rPr lang="es-ES" sz="2200" i="0" dirty="0"/>
            </a:br>
            <a:r>
              <a:rPr lang="es-ES" sz="2200" i="0" dirty="0"/>
              <a:t>Pero se pueden comprimir, subir y descomprimir</a:t>
            </a:r>
          </a:p>
          <a:p>
            <a:pPr marL="360363" indent="-271463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s-ES" sz="2200" i="0" dirty="0">
                <a:latin typeface="Cambria" pitchFamily="18" charset="0"/>
              </a:rPr>
              <a:t>URL: para insertar enlaces en la página a recursos de Internet</a:t>
            </a:r>
          </a:p>
          <a:p>
            <a:pPr marL="360363" indent="-271463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s-ES" sz="2200" i="0" dirty="0"/>
              <a:t>Página: página web que se edita con el editor de Moodle</a:t>
            </a:r>
            <a:br>
              <a:rPr lang="es-ES" sz="2200" i="0" dirty="0"/>
            </a:br>
            <a:r>
              <a:rPr lang="es-ES" sz="2200" i="0" dirty="0"/>
              <a:t>Se abrirá cuando se pulse sobre ella</a:t>
            </a:r>
          </a:p>
          <a:p>
            <a:pPr marL="360363" indent="-271463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s-ES" sz="2200" i="0" dirty="0">
                <a:latin typeface="Cambria" pitchFamily="18" charset="0"/>
              </a:rPr>
              <a:t>Libro: colección de documentos y recursos multimedia</a:t>
            </a:r>
            <a:br>
              <a:rPr lang="es-ES" sz="2200" i="0" dirty="0">
                <a:latin typeface="Cambria" pitchFamily="18" charset="0"/>
              </a:rPr>
            </a:br>
            <a:r>
              <a:rPr lang="es-ES" sz="2200" i="0" dirty="0">
                <a:latin typeface="Cambria" pitchFamily="18" charset="0"/>
              </a:rPr>
              <a:t>Organizados en forma de libro</a:t>
            </a:r>
          </a:p>
        </p:txBody>
      </p:sp>
    </p:spTree>
    <p:extLst>
      <p:ext uri="{BB962C8B-B14F-4D97-AF65-F5344CB8AC3E}">
        <p14:creationId xmlns:p14="http://schemas.microsoft.com/office/powerpoint/2010/main" val="1179913736"/>
      </p:ext>
    </p:extLst>
  </p:cSld>
  <p:clrMapOvr>
    <a:masterClrMapping/>
  </p:clrMapOvr>
  <p:transition spd="med">
    <p:wipe dir="d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90736"/>
            <a:ext cx="8229600" cy="500066"/>
          </a:xfrm>
        </p:spPr>
        <p:txBody>
          <a:bodyPr/>
          <a:lstStyle/>
          <a:p>
            <a:r>
              <a:rPr lang="es-ES" dirty="0"/>
              <a:t>Acerca de </a:t>
            </a:r>
            <a:r>
              <a:rPr lang="es-ES" i="1" dirty="0"/>
              <a:t>Creative Commons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12898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s-ES" dirty="0"/>
              <a:t>Licencia CC (</a:t>
            </a:r>
            <a:r>
              <a:rPr lang="es-ES" dirty="0">
                <a:hlinkClick r:id="rId2"/>
              </a:rPr>
              <a:t>Creative Commons</a:t>
            </a:r>
            <a:r>
              <a:rPr lang="es-ES" dirty="0"/>
              <a:t>)</a:t>
            </a:r>
            <a:endParaRPr lang="es-ES" i="0" dirty="0"/>
          </a:p>
          <a:p>
            <a:pPr marL="36195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s-ES" dirty="0"/>
              <a:t>Este tipo de licencias ofrecen algunos derechos a terceras personas bajo ciertas condiciones.</a:t>
            </a:r>
          </a:p>
          <a:p>
            <a:pPr marL="36195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s-ES" dirty="0"/>
              <a:t>Este documento tiene establecidas las siguientes:</a:t>
            </a:r>
          </a:p>
          <a:p>
            <a:pPr marL="361950" lvl="1" indent="0">
              <a:spcBef>
                <a:spcPts val="0"/>
              </a:spcBef>
              <a:spcAft>
                <a:spcPts val="600"/>
              </a:spcAft>
              <a:buNone/>
            </a:pPr>
            <a:endParaRPr lang="es-ES" dirty="0"/>
          </a:p>
          <a:p>
            <a:pPr marL="361950" lvl="1" indent="0">
              <a:spcBef>
                <a:spcPts val="0"/>
              </a:spcBef>
              <a:spcAft>
                <a:spcPts val="600"/>
              </a:spcAft>
              <a:buNone/>
            </a:pPr>
            <a:endParaRPr lang="es-ES" dirty="0"/>
          </a:p>
          <a:p>
            <a:pPr marL="361950" lvl="1" indent="0">
              <a:spcBef>
                <a:spcPts val="0"/>
              </a:spcBef>
              <a:spcAft>
                <a:spcPts val="600"/>
              </a:spcAft>
              <a:buNone/>
            </a:pPr>
            <a:endParaRPr lang="es-ES" dirty="0"/>
          </a:p>
          <a:p>
            <a:pPr marL="361950" lvl="1" indent="0">
              <a:spcBef>
                <a:spcPts val="0"/>
              </a:spcBef>
              <a:spcAft>
                <a:spcPts val="600"/>
              </a:spcAft>
              <a:buNone/>
            </a:pPr>
            <a:endParaRPr lang="es-ES" dirty="0"/>
          </a:p>
          <a:p>
            <a:pPr marL="361950" lvl="1" indent="0">
              <a:spcBef>
                <a:spcPts val="0"/>
              </a:spcBef>
              <a:spcAft>
                <a:spcPts val="600"/>
              </a:spcAft>
              <a:buNone/>
            </a:pPr>
            <a:endParaRPr lang="es-ES" dirty="0"/>
          </a:p>
          <a:p>
            <a:pPr marL="361950" lvl="1" indent="0">
              <a:spcBef>
                <a:spcPts val="0"/>
              </a:spcBef>
              <a:spcAft>
                <a:spcPts val="600"/>
              </a:spcAft>
              <a:buNone/>
            </a:pPr>
            <a:endParaRPr lang="es-ES" dirty="0"/>
          </a:p>
          <a:p>
            <a:pPr marL="361950" lvl="1" indent="0">
              <a:spcBef>
                <a:spcPts val="0"/>
              </a:spcBef>
              <a:spcAft>
                <a:spcPts val="600"/>
              </a:spcAft>
              <a:buNone/>
            </a:pPr>
            <a:endParaRPr lang="es-ES" dirty="0"/>
          </a:p>
          <a:p>
            <a:pPr marL="361950" lvl="1" indent="0">
              <a:spcBef>
                <a:spcPts val="0"/>
              </a:spcBef>
              <a:spcAft>
                <a:spcPts val="600"/>
              </a:spcAft>
              <a:buNone/>
            </a:pPr>
            <a:endParaRPr lang="es-ES" dirty="0"/>
          </a:p>
          <a:p>
            <a:pPr marL="36195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s-ES" dirty="0"/>
              <a:t>Pulsa en la imagen de arriba a la derecha para saber más.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50</a:t>
            </a:fld>
            <a:endParaRPr lang="en-US" dirty="0"/>
          </a:p>
        </p:txBody>
      </p:sp>
      <p:sp>
        <p:nvSpPr>
          <p:cNvPr id="45064" name="Rectangle 8"/>
          <p:cNvSpPr>
            <a:spLocks noChangeArrowheads="1"/>
          </p:cNvSpPr>
          <p:nvPr/>
        </p:nvSpPr>
        <p:spPr bwMode="auto">
          <a:xfrm>
            <a:off x="1547664" y="2757115"/>
            <a:ext cx="6543458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</a:pPr>
            <a:r>
              <a:rPr kumimoji="0" lang="es-E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</a:rPr>
              <a:t>Reconocimiento (</a:t>
            </a:r>
            <a:r>
              <a:rPr kumimoji="0" lang="en-US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</a:rPr>
              <a:t>Attribution</a:t>
            </a:r>
            <a:r>
              <a:rPr kumimoji="0" lang="es-E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</a:rPr>
              <a:t>): </a:t>
            </a:r>
            <a:br>
              <a:rPr kumimoji="0" lang="es-E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</a:rPr>
            </a:br>
            <a:r>
              <a:rPr kumimoji="0" lang="es-E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</a:rPr>
              <a:t>En cualquier explotación de la obra autorizada por la licencia</a:t>
            </a:r>
            <a:br>
              <a:rPr kumimoji="0" lang="es-E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</a:rPr>
            </a:br>
            <a:r>
              <a:rPr kumimoji="0" lang="es-E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</a:rPr>
              <a:t>hará falta reconocer la autoría.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</a:pPr>
            <a:r>
              <a:rPr kumimoji="0" lang="es-E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</a:rPr>
              <a:t>No comercial (</a:t>
            </a:r>
            <a:r>
              <a:rPr kumimoji="0" lang="en-US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</a:rPr>
              <a:t>Non commercial</a:t>
            </a:r>
            <a:r>
              <a:rPr kumimoji="0" lang="es-E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</a:rPr>
              <a:t>): </a:t>
            </a:r>
            <a:br>
              <a:rPr kumimoji="0" lang="es-E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</a:rPr>
            </a:br>
            <a:r>
              <a:rPr kumimoji="0" lang="es-E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</a:rPr>
              <a:t>La explotación de la obra queda limitada a usos no comerciales.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es-E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</a:rPr>
              <a:t>Compartir igual (</a:t>
            </a:r>
            <a:r>
              <a:rPr kumimoji="0" lang="en-US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</a:rPr>
              <a:t>Share alike</a:t>
            </a:r>
            <a:r>
              <a:rPr kumimoji="0" lang="es-E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</a:rPr>
              <a:t>):</a:t>
            </a:r>
            <a:br>
              <a:rPr kumimoji="0" lang="es-E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</a:rPr>
            </a:br>
            <a:r>
              <a:rPr kumimoji="0" lang="es-E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</a:rPr>
              <a:t>La explotación autorizada incluye la creación de obras derivadas </a:t>
            </a:r>
            <a:br>
              <a:rPr kumimoji="0" lang="es-E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</a:rPr>
            </a:br>
            <a:r>
              <a:rPr kumimoji="0" lang="es-E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</a:rPr>
              <a:t>siempre que mantengan la misma licencia al ser divulgadas.</a:t>
            </a:r>
          </a:p>
        </p:txBody>
      </p:sp>
      <p:pic>
        <p:nvPicPr>
          <p:cNvPr id="45065" name="Picture 9" descr="attribution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1138089" y="2757115"/>
            <a:ext cx="409575" cy="409575"/>
          </a:xfrm>
          <a:prstGeom prst="rect">
            <a:avLst/>
          </a:prstGeom>
          <a:noFill/>
        </p:spPr>
      </p:pic>
      <p:pic>
        <p:nvPicPr>
          <p:cNvPr id="45066" name="Picture 10" descr="non commercial"/>
          <p:cNvPicPr>
            <a:picLocks noChangeAspect="1" noChangeArrowheads="1"/>
          </p:cNvPicPr>
          <p:nvPr/>
        </p:nvPicPr>
        <p:blipFill>
          <a:blip r:embed="rId4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1138089" y="3746155"/>
            <a:ext cx="409575" cy="409575"/>
          </a:xfrm>
          <a:prstGeom prst="rect">
            <a:avLst/>
          </a:prstGeom>
          <a:noFill/>
        </p:spPr>
      </p:pic>
      <p:pic>
        <p:nvPicPr>
          <p:cNvPr id="45068" name="Picture 12" descr="share alike"/>
          <p:cNvPicPr>
            <a:picLocks noChangeAspect="1" noChangeArrowheads="1"/>
          </p:cNvPicPr>
          <p:nvPr/>
        </p:nvPicPr>
        <p:blipFill>
          <a:blip r:embed="rId5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1138089" y="4416700"/>
            <a:ext cx="409575" cy="409575"/>
          </a:xfrm>
          <a:prstGeom prst="rect">
            <a:avLst/>
          </a:prstGeom>
          <a:noFill/>
        </p:spPr>
      </p:pic>
      <p:pic>
        <p:nvPicPr>
          <p:cNvPr id="18" name="17 Imagen" descr="CreativeCommons.png">
            <a:hlinkClick r:id="rId6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929454" y="381223"/>
            <a:ext cx="1919288" cy="671513"/>
          </a:xfrm>
          <a:prstGeom prst="rect">
            <a:avLst/>
          </a:prstGeom>
        </p:spPr>
      </p:pic>
    </p:spTree>
  </p:cSld>
  <p:clrMapOvr>
    <a:masterClrMapping/>
  </p:clrMapOvr>
  <p:transition spd="med"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Asignaturas de Moodle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11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10178"/>
          </a:xfrm>
        </p:spPr>
        <p:txBody>
          <a:bodyPr>
            <a:noAutofit/>
          </a:bodyPr>
          <a:lstStyle/>
          <a:p>
            <a:pPr indent="1588">
              <a:spcBef>
                <a:spcPts val="0"/>
              </a:spcBef>
              <a:spcAft>
                <a:spcPts val="1200"/>
              </a:spcAft>
            </a:pPr>
            <a:r>
              <a:rPr lang="es-ES" sz="28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Planificación de una nueva asignatura</a:t>
            </a:r>
          </a:p>
          <a:p>
            <a:pPr lvl="1" indent="1588">
              <a:spcBef>
                <a:spcPts val="0"/>
              </a:spcBef>
              <a:spcAft>
                <a:spcPts val="600"/>
              </a:spcAft>
              <a:buNone/>
            </a:pPr>
            <a:r>
              <a:rPr lang="es-ES" sz="2200" dirty="0"/>
              <a:t>Organización: contenidos que queremos incluir, qué herramientas y actividades queremos hacer disponibles, ...</a:t>
            </a:r>
          </a:p>
          <a:p>
            <a:pPr lvl="1" indent="1588">
              <a:spcBef>
                <a:spcPts val="0"/>
              </a:spcBef>
              <a:spcAft>
                <a:spcPts val="600"/>
              </a:spcAft>
              <a:buNone/>
            </a:pPr>
            <a:r>
              <a:rPr lang="es-ES" sz="2200" dirty="0"/>
              <a:t>Organización general de la asignatura:</a:t>
            </a:r>
          </a:p>
          <a:p>
            <a:pPr marL="714375" lvl="1" indent="-354013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es-ES" sz="2200" dirty="0"/>
              <a:t>Secuencia de temas (seguidos, en pestañas)</a:t>
            </a:r>
          </a:p>
          <a:p>
            <a:pPr marL="714375" lvl="1" indent="-354013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es-ES" sz="2200" dirty="0"/>
              <a:t>Formato semanal</a:t>
            </a:r>
          </a:p>
          <a:p>
            <a:pPr marL="714375" lvl="1" indent="-354013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es-ES" sz="2200" dirty="0"/>
              <a:t>Formato social</a:t>
            </a:r>
          </a:p>
          <a:p>
            <a:pPr marL="36195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s-ES" sz="2200" dirty="0"/>
              <a:t>También tenemos que pensar en las fechas de disponibilidad del curso y de las actividades, así como si se van a necesitar grupos.</a:t>
            </a:r>
          </a:p>
          <a:p>
            <a:pPr marL="36195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s-ES" sz="2200" dirty="0"/>
              <a:t>Y en la disposición de herramientas y bloques en la página principal, teniendo en mente posibles estudiantes con discapacidad.</a:t>
            </a:r>
          </a:p>
        </p:txBody>
      </p:sp>
    </p:spTree>
    <p:extLst>
      <p:ext uri="{BB962C8B-B14F-4D97-AF65-F5344CB8AC3E}">
        <p14:creationId xmlns:p14="http://schemas.microsoft.com/office/powerpoint/2010/main" val="3533939964"/>
      </p:ext>
    </p:extLst>
  </p:cSld>
  <p:clrMapOvr>
    <a:masterClrMapping/>
  </p:clrMapOvr>
  <p:transition spd="med"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C96B9796-C158-45AE-B7CC-B995CE7BAE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860" y="1980840"/>
            <a:ext cx="7092280" cy="403575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Formatos generales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11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10178"/>
          </a:xfrm>
        </p:spPr>
        <p:txBody>
          <a:bodyPr>
            <a:normAutofit/>
          </a:bodyPr>
          <a:lstStyle/>
          <a:p>
            <a:pPr indent="1588">
              <a:spcBef>
                <a:spcPts val="0"/>
              </a:spcBef>
              <a:spcAft>
                <a:spcPts val="600"/>
              </a:spcAft>
            </a:pPr>
            <a:r>
              <a:rPr lang="es-ES" sz="28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Estado inicial de una nueva asignatura</a:t>
            </a:r>
          </a:p>
        </p:txBody>
      </p:sp>
      <p:sp>
        <p:nvSpPr>
          <p:cNvPr id="9" name="6 Rectángulo"/>
          <p:cNvSpPr/>
          <p:nvPr/>
        </p:nvSpPr>
        <p:spPr>
          <a:xfrm>
            <a:off x="4084570" y="2886150"/>
            <a:ext cx="1224136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E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Foro inicial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6732240" y="304291"/>
            <a:ext cx="1908212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r"/>
            <a:r>
              <a:rPr lang="es-E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Formato de temas</a:t>
            </a:r>
          </a:p>
        </p:txBody>
      </p:sp>
      <p:sp>
        <p:nvSpPr>
          <p:cNvPr id="12" name="6 Rectángulo"/>
          <p:cNvSpPr/>
          <p:nvPr/>
        </p:nvSpPr>
        <p:spPr>
          <a:xfrm>
            <a:off x="6913110" y="3933056"/>
            <a:ext cx="932777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E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Bloques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3" name="6 Rectángulo"/>
          <p:cNvSpPr/>
          <p:nvPr/>
        </p:nvSpPr>
        <p:spPr>
          <a:xfrm>
            <a:off x="1259632" y="2420888"/>
            <a:ext cx="932777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E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Menús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 spd="med"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Formatos generales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11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10178"/>
          </a:xfrm>
        </p:spPr>
        <p:txBody>
          <a:bodyPr>
            <a:normAutofit/>
          </a:bodyPr>
          <a:lstStyle/>
          <a:p>
            <a:pPr indent="1588">
              <a:spcBef>
                <a:spcPts val="0"/>
              </a:spcBef>
              <a:spcAft>
                <a:spcPts val="600"/>
              </a:spcAft>
            </a:pPr>
            <a:r>
              <a:rPr lang="es-ES" sz="28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Estado inicial de una nueva asignatura</a:t>
            </a:r>
          </a:p>
        </p:txBody>
      </p:sp>
      <p:sp>
        <p:nvSpPr>
          <p:cNvPr id="7" name="6 Rectángulo"/>
          <p:cNvSpPr/>
          <p:nvPr/>
        </p:nvSpPr>
        <p:spPr>
          <a:xfrm>
            <a:off x="5580112" y="304291"/>
            <a:ext cx="3060340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r"/>
            <a:r>
              <a:rPr lang="es-E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Formato de temas en pestañas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21248B7A-3AE8-456B-97ED-476E857A37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969" y="1876533"/>
            <a:ext cx="6948062" cy="400073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07832698"/>
      </p:ext>
    </p:extLst>
  </p:cSld>
  <p:clrMapOvr>
    <a:masterClrMapping/>
  </p:clrMapOvr>
  <p:transition spd="med"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Formatos generales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11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10178"/>
          </a:xfrm>
        </p:spPr>
        <p:txBody>
          <a:bodyPr>
            <a:normAutofit/>
          </a:bodyPr>
          <a:lstStyle/>
          <a:p>
            <a:pPr indent="1588">
              <a:spcBef>
                <a:spcPts val="0"/>
              </a:spcBef>
              <a:spcAft>
                <a:spcPts val="600"/>
              </a:spcAft>
            </a:pPr>
            <a:r>
              <a:rPr lang="es-ES" sz="28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Estado inicial de una nueva asignatura</a:t>
            </a:r>
          </a:p>
        </p:txBody>
      </p:sp>
      <p:sp>
        <p:nvSpPr>
          <p:cNvPr id="7" name="6 Rectángulo"/>
          <p:cNvSpPr/>
          <p:nvPr/>
        </p:nvSpPr>
        <p:spPr>
          <a:xfrm>
            <a:off x="6804248" y="304291"/>
            <a:ext cx="1836204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r"/>
            <a:r>
              <a:rPr lang="es-E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Formato semanal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9E4A3913-7D2D-4B51-AD36-66BEDA2D35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133" y="2079507"/>
            <a:ext cx="7153734" cy="379101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718432052"/>
      </p:ext>
    </p:extLst>
  </p:cSld>
  <p:clrMapOvr>
    <a:masterClrMapping/>
  </p:clrMapOvr>
  <p:transition spd="med">
    <p:wipe dir="d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Azul cálido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>
        <a:ln w="38100">
          <a:solidFill>
            <a:srgbClr val="FFC000"/>
          </a:solidFill>
          <a:tailEnd type="none" w="lg" len="lg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38100">
          <a:solidFill>
            <a:srgbClr val="FFC000"/>
          </a:solidFill>
          <a:tailEnd type="none" w="lg" len="lg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a:spPr>
      <a:bodyPr wrap="none" rtlCol="0">
        <a:spAutoFit/>
      </a:bodyPr>
      <a:lstStyle>
        <a:defPPr>
          <a:spcAft>
            <a:spcPts val="600"/>
          </a:spcAft>
          <a:defRPr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tx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61763</TotalTime>
  <Words>1022</Words>
  <Application>Microsoft Office PowerPoint</Application>
  <PresentationFormat>Presentación en pantalla (4:3)</PresentationFormat>
  <Paragraphs>312</Paragraphs>
  <Slides>51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51</vt:i4>
      </vt:variant>
    </vt:vector>
  </HeadingPairs>
  <TitlesOfParts>
    <vt:vector size="58" baseType="lpstr">
      <vt:lpstr>Calibri</vt:lpstr>
      <vt:lpstr>Cambria</vt:lpstr>
      <vt:lpstr>Consolas</vt:lpstr>
      <vt:lpstr>Constantia</vt:lpstr>
      <vt:lpstr>Wingdings</vt:lpstr>
      <vt:lpstr>Wingdings 2</vt:lpstr>
      <vt:lpstr>Flow</vt:lpstr>
      <vt:lpstr>Iniciación a Moodle 3.4 1ª parte</vt:lpstr>
      <vt:lpstr>Índice</vt:lpstr>
      <vt:lpstr>Moodle 3.4</vt:lpstr>
      <vt:lpstr>La plataforma Moodle</vt:lpstr>
      <vt:lpstr>Usuarios de Moodle</vt:lpstr>
      <vt:lpstr>Asignaturas de Moodle</vt:lpstr>
      <vt:lpstr>Formatos generales</vt:lpstr>
      <vt:lpstr>Formatos generales</vt:lpstr>
      <vt:lpstr>Formatos generales</vt:lpstr>
      <vt:lpstr>Formatos generales</vt:lpstr>
      <vt:lpstr>La interfaz de usuario</vt:lpstr>
      <vt:lpstr>Los menús generales</vt:lpstr>
      <vt:lpstr>Menús Navegación y Administración</vt:lpstr>
      <vt:lpstr>Ajustes generales del curso</vt:lpstr>
      <vt:lpstr>Ajustes generales del curso</vt:lpstr>
      <vt:lpstr>Ajustes generales del curso</vt:lpstr>
      <vt:lpstr>Ajustes generales del curso</vt:lpstr>
      <vt:lpstr>Edición del curso</vt:lpstr>
      <vt:lpstr>Los bloques</vt:lpstr>
      <vt:lpstr>Los bloques</vt:lpstr>
      <vt:lpstr>Los bloques</vt:lpstr>
      <vt:lpstr>Los bloques</vt:lpstr>
      <vt:lpstr>Más bloques</vt:lpstr>
      <vt:lpstr>Bloques HTML</vt:lpstr>
      <vt:lpstr>Bloques HTML</vt:lpstr>
      <vt:lpstr>Bloques HTML</vt:lpstr>
      <vt:lpstr>Bloques HTML</vt:lpstr>
      <vt:lpstr>Bloques HTML</vt:lpstr>
      <vt:lpstr>Foro Avisos</vt:lpstr>
      <vt:lpstr>Foro Avisos</vt:lpstr>
      <vt:lpstr>Foro Avisos</vt:lpstr>
      <vt:lpstr>Foro Avisos</vt:lpstr>
      <vt:lpstr>Foro Avisos</vt:lpstr>
      <vt:lpstr>Foro Avisos</vt:lpstr>
      <vt:lpstr>Foro Avisos</vt:lpstr>
      <vt:lpstr>Foro Avisos</vt:lpstr>
      <vt:lpstr>Foro Avisos</vt:lpstr>
      <vt:lpstr>Foro Avisos</vt:lpstr>
      <vt:lpstr>Foro Avisos</vt:lpstr>
      <vt:lpstr>Foro Avisos</vt:lpstr>
      <vt:lpstr>Contenidos</vt:lpstr>
      <vt:lpstr>Contenidos</vt:lpstr>
      <vt:lpstr>Contenidos</vt:lpstr>
      <vt:lpstr>Contenidos</vt:lpstr>
      <vt:lpstr>Contenidos</vt:lpstr>
      <vt:lpstr>Contenidos</vt:lpstr>
      <vt:lpstr>Contenidos</vt:lpstr>
      <vt:lpstr>Contenidos</vt:lpstr>
      <vt:lpstr>Contenidos</vt:lpstr>
      <vt:lpstr>Contenidos</vt:lpstr>
      <vt:lpstr>Acerca de Creative Commons</vt:lpstr>
    </vt:vector>
  </TitlesOfParts>
  <Company>UCM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Fundamentos de programación</dc:title>
  <dc:creator>Luis</dc:creator>
  <cp:lastModifiedBy>Almudena Outeda</cp:lastModifiedBy>
  <cp:revision>1634</cp:revision>
  <cp:lastPrinted>2016-06-19T16:49:06Z</cp:lastPrinted>
  <dcterms:created xsi:type="dcterms:W3CDTF">2010-03-20T08:32:51Z</dcterms:created>
  <dcterms:modified xsi:type="dcterms:W3CDTF">2018-11-23T08:51:22Z</dcterms:modified>
</cp:coreProperties>
</file>